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38"/>
  </p:notesMasterIdLst>
  <p:handoutMasterIdLst>
    <p:handoutMasterId r:id="rId39"/>
  </p:handoutMasterIdLst>
  <p:sldIdLst>
    <p:sldId id="256" r:id="rId2"/>
    <p:sldId id="292" r:id="rId3"/>
    <p:sldId id="258" r:id="rId4"/>
    <p:sldId id="265" r:id="rId5"/>
    <p:sldId id="261" r:id="rId6"/>
    <p:sldId id="260" r:id="rId7"/>
    <p:sldId id="264" r:id="rId8"/>
    <p:sldId id="263" r:id="rId9"/>
    <p:sldId id="266" r:id="rId10"/>
    <p:sldId id="268" r:id="rId11"/>
    <p:sldId id="289" r:id="rId12"/>
    <p:sldId id="267" r:id="rId13"/>
    <p:sldId id="269" r:id="rId14"/>
    <p:sldId id="288" r:id="rId15"/>
    <p:sldId id="271" r:id="rId16"/>
    <p:sldId id="286" r:id="rId17"/>
    <p:sldId id="284" r:id="rId18"/>
    <p:sldId id="287" r:id="rId19"/>
    <p:sldId id="311" r:id="rId20"/>
    <p:sldId id="296" r:id="rId21"/>
    <p:sldId id="293" r:id="rId22"/>
    <p:sldId id="294" r:id="rId23"/>
    <p:sldId id="295" r:id="rId24"/>
    <p:sldId id="297" r:id="rId25"/>
    <p:sldId id="298" r:id="rId26"/>
    <p:sldId id="300" r:id="rId27"/>
    <p:sldId id="301" r:id="rId28"/>
    <p:sldId id="302" r:id="rId29"/>
    <p:sldId id="305" r:id="rId30"/>
    <p:sldId id="306" r:id="rId31"/>
    <p:sldId id="303" r:id="rId32"/>
    <p:sldId id="304" r:id="rId33"/>
    <p:sldId id="307" r:id="rId34"/>
    <p:sldId id="308" r:id="rId35"/>
    <p:sldId id="309" r:id="rId36"/>
    <p:sldId id="31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02709-9E34-438B-B16D-86BB032EEC97}" v="5" dt="2023-02-27T07:38:36.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2" d="100"/>
          <a:sy n="102" d="100"/>
        </p:scale>
        <p:origin x="1806"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ch Schlabertz" userId="5eee5657-e80d-4861-b0cf-8ce4d19fb224" providerId="ADAL" clId="{DDC02709-9E34-438B-B16D-86BB032EEC97}"/>
    <pc:docChg chg="modSld">
      <pc:chgData name="Ulrich Schlabertz" userId="5eee5657-e80d-4861-b0cf-8ce4d19fb224" providerId="ADAL" clId="{DDC02709-9E34-438B-B16D-86BB032EEC97}" dt="2023-02-27T07:39:12.834" v="13" actId="20577"/>
      <pc:docMkLst>
        <pc:docMk/>
      </pc:docMkLst>
      <pc:sldChg chg="addSp delSp modSp mod">
        <pc:chgData name="Ulrich Schlabertz" userId="5eee5657-e80d-4861-b0cf-8ce4d19fb224" providerId="ADAL" clId="{DDC02709-9E34-438B-B16D-86BB032EEC97}" dt="2023-02-27T07:39:12.834" v="13" actId="20577"/>
        <pc:sldMkLst>
          <pc:docMk/>
          <pc:sldMk cId="2690608878" sldId="311"/>
        </pc:sldMkLst>
        <pc:spChg chg="mod ord">
          <ac:chgData name="Ulrich Schlabertz" userId="5eee5657-e80d-4861-b0cf-8ce4d19fb224" providerId="ADAL" clId="{DDC02709-9E34-438B-B16D-86BB032EEC97}" dt="2023-02-14T10:36:29.203" v="8" actId="166"/>
          <ac:spMkLst>
            <pc:docMk/>
            <pc:sldMk cId="2690608878" sldId="311"/>
            <ac:spMk id="2" creationId="{CBE01AB3-9730-488B-8C82-911D6522713E}"/>
          </ac:spMkLst>
        </pc:spChg>
        <pc:spChg chg="add mod">
          <ac:chgData name="Ulrich Schlabertz" userId="5eee5657-e80d-4861-b0cf-8ce4d19fb224" providerId="ADAL" clId="{DDC02709-9E34-438B-B16D-86BB032EEC97}" dt="2023-02-27T07:39:12.834" v="13" actId="20577"/>
          <ac:spMkLst>
            <pc:docMk/>
            <pc:sldMk cId="2690608878" sldId="311"/>
            <ac:spMk id="4" creationId="{8CBB1505-877D-0E7C-B3D8-26662060BFA4}"/>
          </ac:spMkLst>
        </pc:spChg>
        <pc:spChg chg="mod ord">
          <ac:chgData name="Ulrich Schlabertz" userId="5eee5657-e80d-4861-b0cf-8ce4d19fb224" providerId="ADAL" clId="{DDC02709-9E34-438B-B16D-86BB032EEC97}" dt="2023-02-14T10:36:22.857" v="6" actId="166"/>
          <ac:spMkLst>
            <pc:docMk/>
            <pc:sldMk cId="2690608878" sldId="311"/>
            <ac:spMk id="5" creationId="{39C61532-28AF-46CC-81AE-029A20ECE688}"/>
          </ac:spMkLst>
        </pc:spChg>
        <pc:picChg chg="add mod">
          <ac:chgData name="Ulrich Schlabertz" userId="5eee5657-e80d-4861-b0cf-8ce4d19fb224" providerId="ADAL" clId="{DDC02709-9E34-438B-B16D-86BB032EEC97}" dt="2023-02-14T10:35:52.931" v="3" actId="1076"/>
          <ac:picMkLst>
            <pc:docMk/>
            <pc:sldMk cId="2690608878" sldId="311"/>
            <ac:picMk id="3" creationId="{A31C3B2C-CA70-DB6D-0F27-752D2C8C9E05}"/>
          </ac:picMkLst>
        </pc:picChg>
        <pc:picChg chg="del">
          <ac:chgData name="Ulrich Schlabertz" userId="5eee5657-e80d-4861-b0cf-8ce4d19fb224" providerId="ADAL" clId="{DDC02709-9E34-438B-B16D-86BB032EEC97}" dt="2023-02-14T10:35:32.188" v="0" actId="478"/>
          <ac:picMkLst>
            <pc:docMk/>
            <pc:sldMk cId="2690608878" sldId="311"/>
            <ac:picMk id="1026" creationId="{E8AD8C3B-315B-412B-882E-AC810A5132F1}"/>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61C87-7508-49B0-95DD-FC05DD4002C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000B78-BA11-4C4A-B566-CA212D33AD3A}">
      <dgm:prSet/>
      <dgm:spPr/>
      <dgm:t>
        <a:bodyPr/>
        <a:lstStyle/>
        <a:p>
          <a:r>
            <a:rPr lang="de-DE" b="1">
              <a:sym typeface="Wingdings" panose="05000000000000000000" pitchFamily="2" charset="2"/>
            </a:rPr>
            <a:t></a:t>
          </a:r>
          <a:r>
            <a:rPr lang="de-DE" b="1"/>
            <a:t>Latein ist ein Schlüssel zur Welt</a:t>
          </a:r>
          <a:endParaRPr lang="en-US"/>
        </a:p>
      </dgm:t>
    </dgm:pt>
    <dgm:pt modelId="{EAC50D04-480B-4DB5-9328-B430B650FF95}" type="parTrans" cxnId="{EECFE332-06C7-4259-88BD-7CE6D21B5008}">
      <dgm:prSet/>
      <dgm:spPr/>
      <dgm:t>
        <a:bodyPr/>
        <a:lstStyle/>
        <a:p>
          <a:endParaRPr lang="en-US"/>
        </a:p>
      </dgm:t>
    </dgm:pt>
    <dgm:pt modelId="{8CCFC622-BE29-4237-B5A5-B1B7FE48FDE4}" type="sibTrans" cxnId="{EECFE332-06C7-4259-88BD-7CE6D21B5008}">
      <dgm:prSet/>
      <dgm:spPr/>
      <dgm:t>
        <a:bodyPr/>
        <a:lstStyle/>
        <a:p>
          <a:endParaRPr lang="en-US"/>
        </a:p>
      </dgm:t>
    </dgm:pt>
    <dgm:pt modelId="{48EAD40C-4406-46AA-9AE6-D8B428CA8231}">
      <dgm:prSet/>
      <dgm:spPr/>
      <dgm:t>
        <a:bodyPr/>
        <a:lstStyle/>
        <a:p>
          <a:r>
            <a:rPr lang="de-DE" b="1">
              <a:sym typeface="Wingdings" panose="05000000000000000000" pitchFamily="2" charset="2"/>
            </a:rPr>
            <a:t></a:t>
          </a:r>
          <a:r>
            <a:rPr lang="de-DE" b="1"/>
            <a:t> wie eine „Röntgenbrille“ für viele Zusammenhänge</a:t>
          </a:r>
          <a:endParaRPr lang="en-US"/>
        </a:p>
      </dgm:t>
    </dgm:pt>
    <dgm:pt modelId="{3F89B6FF-6B45-46BC-80AC-F15A8C1D14EF}" type="parTrans" cxnId="{2F6979BF-B3B5-4721-B1C6-D49D9A71F6DC}">
      <dgm:prSet/>
      <dgm:spPr/>
      <dgm:t>
        <a:bodyPr/>
        <a:lstStyle/>
        <a:p>
          <a:endParaRPr lang="en-US"/>
        </a:p>
      </dgm:t>
    </dgm:pt>
    <dgm:pt modelId="{F3A131EE-007F-4454-9C4B-F0EEDD6225D9}" type="sibTrans" cxnId="{2F6979BF-B3B5-4721-B1C6-D49D9A71F6DC}">
      <dgm:prSet/>
      <dgm:spPr/>
      <dgm:t>
        <a:bodyPr/>
        <a:lstStyle/>
        <a:p>
          <a:endParaRPr lang="en-US"/>
        </a:p>
      </dgm:t>
    </dgm:pt>
    <dgm:pt modelId="{D7B41F25-59CC-405A-84F0-AE410B2E1447}" type="pres">
      <dgm:prSet presAssocID="{DB361C87-7508-49B0-95DD-FC05DD4002CA}" presName="root" presStyleCnt="0">
        <dgm:presLayoutVars>
          <dgm:dir/>
          <dgm:resizeHandles val="exact"/>
        </dgm:presLayoutVars>
      </dgm:prSet>
      <dgm:spPr/>
    </dgm:pt>
    <dgm:pt modelId="{E1C65F49-21F6-43E9-8B49-0303CE39FE5C}" type="pres">
      <dgm:prSet presAssocID="{A0000B78-BA11-4C4A-B566-CA212D33AD3A}" presName="compNode" presStyleCnt="0"/>
      <dgm:spPr/>
    </dgm:pt>
    <dgm:pt modelId="{5D4B173E-23D1-4ABD-8EB4-100057C1ACAC}" type="pres">
      <dgm:prSet presAssocID="{A0000B78-BA11-4C4A-B566-CA212D33AD3A}" presName="bgRect" presStyleLbl="bgShp" presStyleIdx="0" presStyleCnt="2"/>
      <dgm:spPr/>
    </dgm:pt>
    <dgm:pt modelId="{41C38C32-9D29-491A-BED8-41311784781A}" type="pres">
      <dgm:prSet presAssocID="{A0000B78-BA11-4C4A-B566-CA212D33AD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accent2">
              <a:lumMod val="75000"/>
            </a:schemeClr>
          </a:solidFill>
        </a:ln>
      </dgm:spPr>
      <dgm:extLst>
        <a:ext uri="{E40237B7-FDA0-4F09-8148-C483321AD2D9}">
          <dgm14:cNvPr xmlns:dgm14="http://schemas.microsoft.com/office/drawing/2010/diagram" id="0" name="" descr="Schlüssel"/>
        </a:ext>
      </dgm:extLst>
    </dgm:pt>
    <dgm:pt modelId="{74506259-6133-40BC-ACFE-B7B36083FC89}" type="pres">
      <dgm:prSet presAssocID="{A0000B78-BA11-4C4A-B566-CA212D33AD3A}" presName="spaceRect" presStyleCnt="0"/>
      <dgm:spPr/>
    </dgm:pt>
    <dgm:pt modelId="{E31D2532-2360-4721-AB9B-D66735B3D77A}" type="pres">
      <dgm:prSet presAssocID="{A0000B78-BA11-4C4A-B566-CA212D33AD3A}" presName="parTx" presStyleLbl="revTx" presStyleIdx="0" presStyleCnt="2">
        <dgm:presLayoutVars>
          <dgm:chMax val="0"/>
          <dgm:chPref val="0"/>
        </dgm:presLayoutVars>
      </dgm:prSet>
      <dgm:spPr/>
    </dgm:pt>
    <dgm:pt modelId="{893A1219-9B33-4D02-B49A-5E5DB5608394}" type="pres">
      <dgm:prSet presAssocID="{8CCFC622-BE29-4237-B5A5-B1B7FE48FDE4}" presName="sibTrans" presStyleCnt="0"/>
      <dgm:spPr/>
    </dgm:pt>
    <dgm:pt modelId="{6D48E78E-23D1-4DC9-B579-FB9CFB1142FA}" type="pres">
      <dgm:prSet presAssocID="{48EAD40C-4406-46AA-9AE6-D8B428CA8231}" presName="compNode" presStyleCnt="0"/>
      <dgm:spPr/>
    </dgm:pt>
    <dgm:pt modelId="{FBC080AD-4BAD-4B8A-86F1-7D4504518B8C}" type="pres">
      <dgm:prSet presAssocID="{48EAD40C-4406-46AA-9AE6-D8B428CA8231}" presName="bgRect" presStyleLbl="bgShp" presStyleIdx="1" presStyleCnt="2" custLinFactNeighborX="-6598" custLinFactNeighborY="-1075"/>
      <dgm:spPr>
        <a:ln>
          <a:solidFill>
            <a:schemeClr val="bg1"/>
          </a:solidFill>
        </a:ln>
      </dgm:spPr>
    </dgm:pt>
    <dgm:pt modelId="{70545DA0-6A04-4056-B4AC-44D0411AFFAA}" type="pres">
      <dgm:prSet presAssocID="{48EAD40C-4406-46AA-9AE6-D8B428CA8231}" presName="iconRect" presStyleLbl="node1" presStyleIdx="1" presStyleCnt="2" custScaleX="99234" custScaleY="93116"/>
      <dgm:spPr>
        <a:noFill/>
        <a:ln>
          <a:noFill/>
        </a:ln>
      </dgm:spPr>
    </dgm:pt>
    <dgm:pt modelId="{B25A963C-CCDB-48A9-AB95-C0474AD5DEEA}" type="pres">
      <dgm:prSet presAssocID="{48EAD40C-4406-46AA-9AE6-D8B428CA8231}" presName="spaceRect" presStyleCnt="0"/>
      <dgm:spPr/>
    </dgm:pt>
    <dgm:pt modelId="{1F9FC9A6-3A05-4898-A159-45BC754CDEDA}" type="pres">
      <dgm:prSet presAssocID="{48EAD40C-4406-46AA-9AE6-D8B428CA8231}" presName="parTx" presStyleLbl="revTx" presStyleIdx="1" presStyleCnt="2">
        <dgm:presLayoutVars>
          <dgm:chMax val="0"/>
          <dgm:chPref val="0"/>
        </dgm:presLayoutVars>
      </dgm:prSet>
      <dgm:spPr/>
    </dgm:pt>
  </dgm:ptLst>
  <dgm:cxnLst>
    <dgm:cxn modelId="{CEBBD102-602A-4D47-97F5-1906D499C200}" type="presOf" srcId="{A0000B78-BA11-4C4A-B566-CA212D33AD3A}" destId="{E31D2532-2360-4721-AB9B-D66735B3D77A}" srcOrd="0" destOrd="0" presId="urn:microsoft.com/office/officeart/2018/2/layout/IconVerticalSolidList"/>
    <dgm:cxn modelId="{24638F23-6B53-489D-9277-8741CAA24013}" type="presOf" srcId="{DB361C87-7508-49B0-95DD-FC05DD4002CA}" destId="{D7B41F25-59CC-405A-84F0-AE410B2E1447}" srcOrd="0" destOrd="0" presId="urn:microsoft.com/office/officeart/2018/2/layout/IconVerticalSolidList"/>
    <dgm:cxn modelId="{EECFE332-06C7-4259-88BD-7CE6D21B5008}" srcId="{DB361C87-7508-49B0-95DD-FC05DD4002CA}" destId="{A0000B78-BA11-4C4A-B566-CA212D33AD3A}" srcOrd="0" destOrd="0" parTransId="{EAC50D04-480B-4DB5-9328-B430B650FF95}" sibTransId="{8CCFC622-BE29-4237-B5A5-B1B7FE48FDE4}"/>
    <dgm:cxn modelId="{AB902162-A30C-4168-BF9C-CFB0A32352C0}" type="presOf" srcId="{48EAD40C-4406-46AA-9AE6-D8B428CA8231}" destId="{1F9FC9A6-3A05-4898-A159-45BC754CDEDA}" srcOrd="0" destOrd="0" presId="urn:microsoft.com/office/officeart/2018/2/layout/IconVerticalSolidList"/>
    <dgm:cxn modelId="{2F6979BF-B3B5-4721-B1C6-D49D9A71F6DC}" srcId="{DB361C87-7508-49B0-95DD-FC05DD4002CA}" destId="{48EAD40C-4406-46AA-9AE6-D8B428CA8231}" srcOrd="1" destOrd="0" parTransId="{3F89B6FF-6B45-46BC-80AC-F15A8C1D14EF}" sibTransId="{F3A131EE-007F-4454-9C4B-F0EEDD6225D9}"/>
    <dgm:cxn modelId="{71DE1617-940D-4431-AA9F-537755E1983F}" type="presParOf" srcId="{D7B41F25-59CC-405A-84F0-AE410B2E1447}" destId="{E1C65F49-21F6-43E9-8B49-0303CE39FE5C}" srcOrd="0" destOrd="0" presId="urn:microsoft.com/office/officeart/2018/2/layout/IconVerticalSolidList"/>
    <dgm:cxn modelId="{A5480629-40FA-4413-BE7D-5D560EFDD160}" type="presParOf" srcId="{E1C65F49-21F6-43E9-8B49-0303CE39FE5C}" destId="{5D4B173E-23D1-4ABD-8EB4-100057C1ACAC}" srcOrd="0" destOrd="0" presId="urn:microsoft.com/office/officeart/2018/2/layout/IconVerticalSolidList"/>
    <dgm:cxn modelId="{B12F3716-9137-4552-8539-0BB049675AAA}" type="presParOf" srcId="{E1C65F49-21F6-43E9-8B49-0303CE39FE5C}" destId="{41C38C32-9D29-491A-BED8-41311784781A}" srcOrd="1" destOrd="0" presId="urn:microsoft.com/office/officeart/2018/2/layout/IconVerticalSolidList"/>
    <dgm:cxn modelId="{02AFC806-0454-45DD-A151-0E141D0BF190}" type="presParOf" srcId="{E1C65F49-21F6-43E9-8B49-0303CE39FE5C}" destId="{74506259-6133-40BC-ACFE-B7B36083FC89}" srcOrd="2" destOrd="0" presId="urn:microsoft.com/office/officeart/2018/2/layout/IconVerticalSolidList"/>
    <dgm:cxn modelId="{1635B63B-FBEF-4F84-92CF-A136E132CD5C}" type="presParOf" srcId="{E1C65F49-21F6-43E9-8B49-0303CE39FE5C}" destId="{E31D2532-2360-4721-AB9B-D66735B3D77A}" srcOrd="3" destOrd="0" presId="urn:microsoft.com/office/officeart/2018/2/layout/IconVerticalSolidList"/>
    <dgm:cxn modelId="{D89A4C6A-322A-462D-BB56-8A924144C2C2}" type="presParOf" srcId="{D7B41F25-59CC-405A-84F0-AE410B2E1447}" destId="{893A1219-9B33-4D02-B49A-5E5DB5608394}" srcOrd="1" destOrd="0" presId="urn:microsoft.com/office/officeart/2018/2/layout/IconVerticalSolidList"/>
    <dgm:cxn modelId="{652F10C6-1071-4515-804E-DB7D750539EF}" type="presParOf" srcId="{D7B41F25-59CC-405A-84F0-AE410B2E1447}" destId="{6D48E78E-23D1-4DC9-B579-FB9CFB1142FA}" srcOrd="2" destOrd="0" presId="urn:microsoft.com/office/officeart/2018/2/layout/IconVerticalSolidList"/>
    <dgm:cxn modelId="{7FD2D785-99A8-4CD3-872F-48BA99E9EA1E}" type="presParOf" srcId="{6D48E78E-23D1-4DC9-B579-FB9CFB1142FA}" destId="{FBC080AD-4BAD-4B8A-86F1-7D4504518B8C}" srcOrd="0" destOrd="0" presId="urn:microsoft.com/office/officeart/2018/2/layout/IconVerticalSolidList"/>
    <dgm:cxn modelId="{039AACC2-6D97-4A14-8A81-4F24A48CBF3B}" type="presParOf" srcId="{6D48E78E-23D1-4DC9-B579-FB9CFB1142FA}" destId="{70545DA0-6A04-4056-B4AC-44D0411AFFAA}" srcOrd="1" destOrd="0" presId="urn:microsoft.com/office/officeart/2018/2/layout/IconVerticalSolidList"/>
    <dgm:cxn modelId="{052EC070-30DD-4487-B8BB-1E643B631581}" type="presParOf" srcId="{6D48E78E-23D1-4DC9-B579-FB9CFB1142FA}" destId="{B25A963C-CCDB-48A9-AB95-C0474AD5DEEA}" srcOrd="2" destOrd="0" presId="urn:microsoft.com/office/officeart/2018/2/layout/IconVerticalSolidList"/>
    <dgm:cxn modelId="{0BB06918-D865-40F1-95CF-07FA8FEE140F}" type="presParOf" srcId="{6D48E78E-23D1-4DC9-B579-FB9CFB1142FA}" destId="{1F9FC9A6-3A05-4898-A159-45BC754CDED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B173E-23D1-4ABD-8EB4-100057C1ACAC}">
      <dsp:nvSpPr>
        <dsp:cNvPr id="0" name=""/>
        <dsp:cNvSpPr/>
      </dsp:nvSpPr>
      <dsp:spPr>
        <a:xfrm>
          <a:off x="0" y="826707"/>
          <a:ext cx="7759425" cy="15262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C38C32-9D29-491A-BED8-41311784781A}">
      <dsp:nvSpPr>
        <dsp:cNvPr id="0" name=""/>
        <dsp:cNvSpPr/>
      </dsp:nvSpPr>
      <dsp:spPr>
        <a:xfrm>
          <a:off x="461684" y="1170109"/>
          <a:ext cx="839426" cy="8394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31D2532-2360-4721-AB9B-D66735B3D77A}">
      <dsp:nvSpPr>
        <dsp:cNvPr id="0" name=""/>
        <dsp:cNvSpPr/>
      </dsp:nvSpPr>
      <dsp:spPr>
        <a:xfrm>
          <a:off x="1762795" y="826707"/>
          <a:ext cx="5996629" cy="1526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6" tIns="161526" rIns="161526" bIns="161526" numCol="1" spcCol="1270" anchor="ctr" anchorCtr="0">
          <a:noAutofit/>
        </a:bodyPr>
        <a:lstStyle/>
        <a:p>
          <a:pPr marL="0" lvl="0" indent="0" algn="l" defTabSz="1111250">
            <a:lnSpc>
              <a:spcPct val="90000"/>
            </a:lnSpc>
            <a:spcBef>
              <a:spcPct val="0"/>
            </a:spcBef>
            <a:spcAft>
              <a:spcPct val="35000"/>
            </a:spcAft>
            <a:buNone/>
          </a:pPr>
          <a:r>
            <a:rPr lang="de-DE" sz="2500" b="1" kern="1200">
              <a:sym typeface="Wingdings" panose="05000000000000000000" pitchFamily="2" charset="2"/>
            </a:rPr>
            <a:t></a:t>
          </a:r>
          <a:r>
            <a:rPr lang="de-DE" sz="2500" b="1" kern="1200"/>
            <a:t>Latein ist ein Schlüssel zur Welt</a:t>
          </a:r>
          <a:endParaRPr lang="en-US" sz="2500" kern="1200"/>
        </a:p>
      </dsp:txBody>
      <dsp:txXfrm>
        <a:off x="1762795" y="826707"/>
        <a:ext cx="5996629" cy="1526229"/>
      </dsp:txXfrm>
    </dsp:sp>
    <dsp:sp modelId="{FBC080AD-4BAD-4B8A-86F1-7D4504518B8C}">
      <dsp:nvSpPr>
        <dsp:cNvPr id="0" name=""/>
        <dsp:cNvSpPr/>
      </dsp:nvSpPr>
      <dsp:spPr>
        <a:xfrm>
          <a:off x="0" y="2718087"/>
          <a:ext cx="7759425" cy="1526229"/>
        </a:xfrm>
        <a:prstGeom prst="roundRect">
          <a:avLst>
            <a:gd name="adj" fmla="val 10000"/>
          </a:avLst>
        </a:prstGeom>
        <a:solidFill>
          <a:schemeClr val="bg1">
            <a:lumMod val="95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dsp:style>
    </dsp:sp>
    <dsp:sp modelId="{70545DA0-6A04-4056-B4AC-44D0411AFFAA}">
      <dsp:nvSpPr>
        <dsp:cNvPr id="0" name=""/>
        <dsp:cNvSpPr/>
      </dsp:nvSpPr>
      <dsp:spPr>
        <a:xfrm>
          <a:off x="464899" y="3106789"/>
          <a:ext cx="832996" cy="78164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9FC9A6-3A05-4898-A159-45BC754CDEDA}">
      <dsp:nvSpPr>
        <dsp:cNvPr id="0" name=""/>
        <dsp:cNvSpPr/>
      </dsp:nvSpPr>
      <dsp:spPr>
        <a:xfrm>
          <a:off x="1762795" y="2734494"/>
          <a:ext cx="5996629" cy="1526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6" tIns="161526" rIns="161526" bIns="161526" numCol="1" spcCol="1270" anchor="ctr" anchorCtr="0">
          <a:noAutofit/>
        </a:bodyPr>
        <a:lstStyle/>
        <a:p>
          <a:pPr marL="0" lvl="0" indent="0" algn="l" defTabSz="1111250">
            <a:lnSpc>
              <a:spcPct val="90000"/>
            </a:lnSpc>
            <a:spcBef>
              <a:spcPct val="0"/>
            </a:spcBef>
            <a:spcAft>
              <a:spcPct val="35000"/>
            </a:spcAft>
            <a:buNone/>
          </a:pPr>
          <a:r>
            <a:rPr lang="de-DE" sz="2500" b="1" kern="1200">
              <a:sym typeface="Wingdings" panose="05000000000000000000" pitchFamily="2" charset="2"/>
            </a:rPr>
            <a:t></a:t>
          </a:r>
          <a:r>
            <a:rPr lang="de-DE" sz="2500" b="1" kern="1200"/>
            <a:t> wie eine „Röntgenbrille“ für viele Zusammenhänge</a:t>
          </a:r>
          <a:endParaRPr lang="en-US" sz="2500" kern="1200"/>
        </a:p>
      </dsp:txBody>
      <dsp:txXfrm>
        <a:off x="1762795" y="2734494"/>
        <a:ext cx="5996629" cy="15262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530AD7-297A-4DDF-A5B0-308EA158A9CA}" type="datetimeFigureOut">
              <a:rPr lang="de-DE" smtClean="0"/>
              <a:t>27.02.2023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71BD2B-26D8-4527-9D1A-6C8FAB7F7A7D}" type="slidenum">
              <a:rPr lang="de-DE" smtClean="0"/>
              <a:t>‹Nr.›</a:t>
            </a:fld>
            <a:endParaRPr lang="de-DE"/>
          </a:p>
        </p:txBody>
      </p:sp>
    </p:spTree>
    <p:extLst>
      <p:ext uri="{BB962C8B-B14F-4D97-AF65-F5344CB8AC3E}">
        <p14:creationId xmlns:p14="http://schemas.microsoft.com/office/powerpoint/2010/main" val="2398363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2433B-F2D8-44B3-A45A-F46026433EEC}" type="datetimeFigureOut">
              <a:rPr lang="de-DE" smtClean="0"/>
              <a:t>27.02.2023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996CB-2E59-4D55-A4C3-FA9431D390D8}" type="slidenum">
              <a:rPr lang="de-DE" smtClean="0"/>
              <a:t>‹Nr.›</a:t>
            </a:fld>
            <a:endParaRPr lang="de-DE"/>
          </a:p>
        </p:txBody>
      </p:sp>
    </p:spTree>
    <p:extLst>
      <p:ext uri="{BB962C8B-B14F-4D97-AF65-F5344CB8AC3E}">
        <p14:creationId xmlns:p14="http://schemas.microsoft.com/office/powerpoint/2010/main" val="229377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a:t>
            </a:fld>
            <a:endParaRPr lang="de-DE"/>
          </a:p>
        </p:txBody>
      </p:sp>
    </p:spTree>
    <p:extLst>
      <p:ext uri="{BB962C8B-B14F-4D97-AF65-F5344CB8AC3E}">
        <p14:creationId xmlns:p14="http://schemas.microsoft.com/office/powerpoint/2010/main" val="183272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10</a:t>
            </a:fld>
            <a:endParaRPr lang="de-DE"/>
          </a:p>
        </p:txBody>
      </p:sp>
    </p:spTree>
    <p:extLst>
      <p:ext uri="{BB962C8B-B14F-4D97-AF65-F5344CB8AC3E}">
        <p14:creationId xmlns:p14="http://schemas.microsoft.com/office/powerpoint/2010/main" val="918362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11</a:t>
            </a:fld>
            <a:endParaRPr lang="de-DE"/>
          </a:p>
        </p:txBody>
      </p:sp>
    </p:spTree>
    <p:extLst>
      <p:ext uri="{BB962C8B-B14F-4D97-AF65-F5344CB8AC3E}">
        <p14:creationId xmlns:p14="http://schemas.microsoft.com/office/powerpoint/2010/main" val="2164743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12</a:t>
            </a:fld>
            <a:endParaRPr lang="de-DE"/>
          </a:p>
        </p:txBody>
      </p:sp>
    </p:spTree>
    <p:extLst>
      <p:ext uri="{BB962C8B-B14F-4D97-AF65-F5344CB8AC3E}">
        <p14:creationId xmlns:p14="http://schemas.microsoft.com/office/powerpoint/2010/main" val="99007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13</a:t>
            </a:fld>
            <a:endParaRPr lang="de-DE"/>
          </a:p>
        </p:txBody>
      </p:sp>
    </p:spTree>
    <p:extLst>
      <p:ext uri="{BB962C8B-B14F-4D97-AF65-F5344CB8AC3E}">
        <p14:creationId xmlns:p14="http://schemas.microsoft.com/office/powerpoint/2010/main" val="3198365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AB996CB-2E59-4D55-A4C3-FA9431D390D8}" type="slidenum">
              <a:rPr lang="de-DE" smtClean="0"/>
              <a:t>14</a:t>
            </a:fld>
            <a:endParaRPr lang="de-DE"/>
          </a:p>
        </p:txBody>
      </p:sp>
    </p:spTree>
    <p:extLst>
      <p:ext uri="{BB962C8B-B14F-4D97-AF65-F5344CB8AC3E}">
        <p14:creationId xmlns:p14="http://schemas.microsoft.com/office/powerpoint/2010/main" val="2155716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15</a:t>
            </a:fld>
            <a:endParaRPr lang="de-DE"/>
          </a:p>
        </p:txBody>
      </p:sp>
    </p:spTree>
    <p:extLst>
      <p:ext uri="{BB962C8B-B14F-4D97-AF65-F5344CB8AC3E}">
        <p14:creationId xmlns:p14="http://schemas.microsoft.com/office/powerpoint/2010/main" val="2890551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16</a:t>
            </a:fld>
            <a:endParaRPr lang="de-DE"/>
          </a:p>
        </p:txBody>
      </p:sp>
    </p:spTree>
    <p:extLst>
      <p:ext uri="{BB962C8B-B14F-4D97-AF65-F5344CB8AC3E}">
        <p14:creationId xmlns:p14="http://schemas.microsoft.com/office/powerpoint/2010/main" val="3680024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17</a:t>
            </a:fld>
            <a:endParaRPr lang="de-DE"/>
          </a:p>
        </p:txBody>
      </p:sp>
    </p:spTree>
    <p:extLst>
      <p:ext uri="{BB962C8B-B14F-4D97-AF65-F5344CB8AC3E}">
        <p14:creationId xmlns:p14="http://schemas.microsoft.com/office/powerpoint/2010/main" val="2420428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18</a:t>
            </a:fld>
            <a:endParaRPr lang="de-DE"/>
          </a:p>
        </p:txBody>
      </p:sp>
    </p:spTree>
    <p:extLst>
      <p:ext uri="{BB962C8B-B14F-4D97-AF65-F5344CB8AC3E}">
        <p14:creationId xmlns:p14="http://schemas.microsoft.com/office/powerpoint/2010/main" val="20459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19</a:t>
            </a:fld>
            <a:endParaRPr lang="de-DE"/>
          </a:p>
        </p:txBody>
      </p:sp>
    </p:spTree>
    <p:extLst>
      <p:ext uri="{BB962C8B-B14F-4D97-AF65-F5344CB8AC3E}">
        <p14:creationId xmlns:p14="http://schemas.microsoft.com/office/powerpoint/2010/main" val="70521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2</a:t>
            </a:fld>
            <a:endParaRPr lang="de-DE"/>
          </a:p>
        </p:txBody>
      </p:sp>
    </p:spTree>
    <p:extLst>
      <p:ext uri="{BB962C8B-B14F-4D97-AF65-F5344CB8AC3E}">
        <p14:creationId xmlns:p14="http://schemas.microsoft.com/office/powerpoint/2010/main" val="281897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3</a:t>
            </a:fld>
            <a:endParaRPr lang="de-DE"/>
          </a:p>
        </p:txBody>
      </p:sp>
    </p:spTree>
    <p:extLst>
      <p:ext uri="{BB962C8B-B14F-4D97-AF65-F5344CB8AC3E}">
        <p14:creationId xmlns:p14="http://schemas.microsoft.com/office/powerpoint/2010/main" val="71882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AB996CB-2E59-4D55-A4C3-FA9431D390D8}" type="slidenum">
              <a:rPr lang="de-DE" smtClean="0"/>
              <a:t>4</a:t>
            </a:fld>
            <a:endParaRPr lang="de-DE"/>
          </a:p>
        </p:txBody>
      </p:sp>
    </p:spTree>
    <p:extLst>
      <p:ext uri="{BB962C8B-B14F-4D97-AF65-F5344CB8AC3E}">
        <p14:creationId xmlns:p14="http://schemas.microsoft.com/office/powerpoint/2010/main" val="123509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5</a:t>
            </a:fld>
            <a:endParaRPr lang="de-DE"/>
          </a:p>
        </p:txBody>
      </p:sp>
    </p:spTree>
    <p:extLst>
      <p:ext uri="{BB962C8B-B14F-4D97-AF65-F5344CB8AC3E}">
        <p14:creationId xmlns:p14="http://schemas.microsoft.com/office/powerpoint/2010/main" val="144098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6</a:t>
            </a:fld>
            <a:endParaRPr lang="de-DE"/>
          </a:p>
        </p:txBody>
      </p:sp>
    </p:spTree>
    <p:extLst>
      <p:ext uri="{BB962C8B-B14F-4D97-AF65-F5344CB8AC3E}">
        <p14:creationId xmlns:p14="http://schemas.microsoft.com/office/powerpoint/2010/main" val="137942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7</a:t>
            </a:fld>
            <a:endParaRPr lang="de-DE"/>
          </a:p>
        </p:txBody>
      </p:sp>
    </p:spTree>
    <p:extLst>
      <p:ext uri="{BB962C8B-B14F-4D97-AF65-F5344CB8AC3E}">
        <p14:creationId xmlns:p14="http://schemas.microsoft.com/office/powerpoint/2010/main" val="1875479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8</a:t>
            </a:fld>
            <a:endParaRPr lang="de-DE"/>
          </a:p>
        </p:txBody>
      </p:sp>
    </p:spTree>
    <p:extLst>
      <p:ext uri="{BB962C8B-B14F-4D97-AF65-F5344CB8AC3E}">
        <p14:creationId xmlns:p14="http://schemas.microsoft.com/office/powerpoint/2010/main" val="2656793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9</a:t>
            </a:fld>
            <a:endParaRPr lang="de-DE"/>
          </a:p>
        </p:txBody>
      </p:sp>
    </p:spTree>
    <p:extLst>
      <p:ext uri="{BB962C8B-B14F-4D97-AF65-F5344CB8AC3E}">
        <p14:creationId xmlns:p14="http://schemas.microsoft.com/office/powerpoint/2010/main" val="464946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de-DE"/>
              <a:t>Mastertitelformat bearbeiten</a:t>
            </a:r>
            <a:endParaRPr lang="en-US"/>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7A97B48C-1CCD-4C0B-AD8F-E5011C7E1298}" type="datetimeFigureOut">
              <a:rPr lang="de-DE" smtClean="0"/>
              <a:t>27.02.2023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665840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de-DE"/>
              <a:t>Mastertitelformat bearbeiten</a:t>
            </a:r>
            <a:endParaRPr lang="en-US"/>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A97B48C-1CCD-4C0B-AD8F-E5011C7E1298}" type="datetimeFigureOut">
              <a:rPr lang="de-DE" smtClean="0"/>
              <a:t>27.02.2023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211009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de-DE"/>
              <a:t>Mastertitelformat bearbeiten</a:t>
            </a:r>
            <a:endParaRPr lang="en-US"/>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A97B48C-1CCD-4C0B-AD8F-E5011C7E1298}" type="datetimeFigureOut">
              <a:rPr lang="de-DE" smtClean="0"/>
              <a:t>27.02.2023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97495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de-DE"/>
              <a:t>Mastertitelformat bearbeiten</a:t>
            </a:r>
            <a:endParaRPr lang="en-US"/>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A97B48C-1CCD-4C0B-AD8F-E5011C7E1298}" type="datetimeFigureOut">
              <a:rPr lang="de-DE" smtClean="0"/>
              <a:t>27.02.2023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355616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de-DE"/>
              <a:t>Mastertitelformat bearbeiten</a:t>
            </a:r>
            <a:endParaRPr lang="en-US"/>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A97B48C-1CCD-4C0B-AD8F-E5011C7E1298}" type="datetimeFigureOut">
              <a:rPr lang="de-DE" smtClean="0"/>
              <a:t>27.02.2023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831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de-DE"/>
              <a:t>Mastertitelformat bearbeiten</a:t>
            </a:r>
            <a:endParaRPr lang="en-US"/>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A97B48C-1CCD-4C0B-AD8F-E5011C7E1298}" type="datetimeFigureOut">
              <a:rPr lang="de-DE" smtClean="0"/>
              <a:t>27.02.2023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1554009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A97B48C-1CCD-4C0B-AD8F-E5011C7E1298}" type="datetimeFigureOut">
              <a:rPr lang="de-DE" smtClean="0"/>
              <a:t>27.02.2023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1157415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de-DE"/>
              <a:t>Mastertitelformat bearbeiten</a:t>
            </a:r>
            <a:endParaRPr lang="en-US"/>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A97B48C-1CCD-4C0B-AD8F-E5011C7E1298}" type="datetimeFigureOut">
              <a:rPr lang="de-DE" smtClean="0"/>
              <a:t>27.02.2023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429120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A97B48C-1CCD-4C0B-AD8F-E5011C7E1298}" type="datetimeFigureOut">
              <a:rPr lang="de-DE" smtClean="0"/>
              <a:t>27.02.2023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331446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de-DE"/>
              <a:t>Mastertitelformat bearbeiten</a:t>
            </a:r>
            <a:endParaRPr lang="en-US"/>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A97B48C-1CCD-4C0B-AD8F-E5011C7E1298}" type="datetimeFigureOut">
              <a:rPr lang="de-DE" smtClean="0"/>
              <a:t>27.02.2023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196890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de-DE"/>
              <a:t>Mastertitelformat bearbeiten</a:t>
            </a:r>
            <a:endParaRPr lang="en-US"/>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7A97B48C-1CCD-4C0B-AD8F-E5011C7E1298}" type="datetimeFigureOut">
              <a:rPr lang="de-DE" smtClean="0"/>
              <a:t>27.02.2023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306039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de-DE"/>
              <a:t>Mastertitelformat bearbeiten</a:t>
            </a:r>
            <a:endParaRPr lang="en-US"/>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7A97B48C-1CCD-4C0B-AD8F-E5011C7E1298}" type="datetimeFigureOut">
              <a:rPr lang="de-DE" smtClean="0"/>
              <a:t>27.02.2023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290026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7A97B48C-1CCD-4C0B-AD8F-E5011C7E1298}" type="datetimeFigureOut">
              <a:rPr lang="de-DE" smtClean="0"/>
              <a:t>27.02.2023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280280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7B48C-1CCD-4C0B-AD8F-E5011C7E1298}" type="datetimeFigureOut">
              <a:rPr lang="de-DE" smtClean="0"/>
              <a:t>27.02.2023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270898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de-DE"/>
              <a:t>Mastertitelformat bearbeiten</a:t>
            </a:r>
            <a:endParaRPr lang="en-US"/>
          </a:p>
        </p:txBody>
      </p:sp>
      <p:sp>
        <p:nvSpPr>
          <p:cNvPr id="3" name="Content Placeholder 2"/>
          <p:cNvSpPr>
            <a:spLocks noGrp="1"/>
          </p:cNvSpPr>
          <p:nvPr>
            <p:ph idx="1"/>
          </p:nvPr>
        </p:nvSpPr>
        <p:spPr>
          <a:xfrm>
            <a:off x="3571275" y="514925"/>
            <a:ext cx="3386037"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7A97B48C-1CCD-4C0B-AD8F-E5011C7E1298}" type="datetimeFigureOut">
              <a:rPr lang="de-DE" smtClean="0"/>
              <a:t>27.02.2023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284628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de-DE"/>
              <a:t>Mastertitelformat bearbeiten</a:t>
            </a:r>
            <a:endParaRPr lang="en-US"/>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7A97B48C-1CCD-4C0B-AD8F-E5011C7E1298}" type="datetimeFigureOut">
              <a:rPr lang="de-DE" smtClean="0"/>
              <a:t>27.02.2023</a:t>
            </a:fld>
            <a:endParaRPr lang="de-DE"/>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112730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de-DE"/>
              <a:t>Mastertitelformat bearbeiten</a:t>
            </a:r>
            <a:endParaRPr lang="en-US"/>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97B48C-1CCD-4C0B-AD8F-E5011C7E1298}" type="datetimeFigureOut">
              <a:rPr lang="de-DE" smtClean="0"/>
              <a:t>27.02.2023</a:t>
            </a:fld>
            <a:endParaRPr lang="de-DE"/>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695C863-7FA3-44C4-AEAF-B64F40FDD65D}" type="slidenum">
              <a:rPr lang="de-DE" smtClean="0"/>
              <a:t>‹Nr.›</a:t>
            </a:fld>
            <a:endParaRPr lang="de-DE"/>
          </a:p>
        </p:txBody>
      </p:sp>
    </p:spTree>
    <p:extLst>
      <p:ext uri="{BB962C8B-B14F-4D97-AF65-F5344CB8AC3E}">
        <p14:creationId xmlns:p14="http://schemas.microsoft.com/office/powerpoint/2010/main" val="5279095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13.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37.jpeg"/><Relationship Id="rId7" Type="http://schemas.openxmlformats.org/officeDocument/2006/relationships/slide" Target="slide3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slide" Target="slide3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slide" Target="slide34.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image" Target="../media/image22.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49.jpeg"/><Relationship Id="rId7" Type="http://schemas.openxmlformats.org/officeDocument/2006/relationships/hyperlink" Target="http://www.aeria.phil.uni-erlangen.de/photo_html/portrait/griechisch/denker/sokrates/sokrat27.jpg" TargetMode="Externa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slide" Target="slide5.xml"/><Relationship Id="rId5" Type="http://schemas.openxmlformats.org/officeDocument/2006/relationships/hyperlink" Target="http://en.wikipedia.org/wiki/File:Latin_Poet_Ovid.jpg" TargetMode="External"/><Relationship Id="rId10" Type="http://schemas.openxmlformats.org/officeDocument/2006/relationships/image" Target="../media/image12.jpeg"/><Relationship Id="rId4" Type="http://schemas.openxmlformats.org/officeDocument/2006/relationships/image" Target="../media/image9.jpeg"/><Relationship Id="rId9"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23.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slide" Target="slide13.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slide" Target="slide14.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emf"/><Relationship Id="rId1" Type="http://schemas.openxmlformats.org/officeDocument/2006/relationships/slideLayout" Target="../slideLayouts/slideLayout6.xml"/><Relationship Id="rId4" Type="http://schemas.openxmlformats.org/officeDocument/2006/relationships/slide" Target="slide14.xml"/></Relationships>
</file>

<file path=ppt/slides/_rels/slide3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slide" Target="slide25.xml"/><Relationship Id="rId7" Type="http://schemas.openxmlformats.org/officeDocument/2006/relationships/image" Target="../media/image10.gif"/><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jpeg"/><Relationship Id="rId20"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slide" Target="slide27.xml"/><Relationship Id="rId10" Type="http://schemas.openxmlformats.org/officeDocument/2006/relationships/image" Target="../media/image13.jpe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slide" Target="slide26.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slide" Target="slide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8B0E32B4-5CF6-3740-AE0C-62CEDEE4D286}"/>
              </a:ext>
            </a:extLst>
          </p:cNvPr>
          <p:cNvPicPr>
            <a:picLocks noChangeAspect="1" noChangeArrowheads="1"/>
          </p:cNvPicPr>
          <p:nvPr/>
        </p:nvPicPr>
        <p:blipFill rotWithShape="1">
          <a:blip r:embed="rId3"/>
          <a:srcRect l="15312" t="9091" r="7433" b="3"/>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12" name="Textfeld 11">
            <a:extLst>
              <a:ext uri="{FF2B5EF4-FFF2-40B4-BE49-F238E27FC236}">
                <a16:creationId xmlns:a16="http://schemas.microsoft.com/office/drawing/2014/main" id="{B8CEB6D8-B236-1D4E-AC8C-BECE9B20F8AE}"/>
              </a:ext>
            </a:extLst>
          </p:cNvPr>
          <p:cNvSpPr txBox="1"/>
          <p:nvPr/>
        </p:nvSpPr>
        <p:spPr>
          <a:xfrm>
            <a:off x="501650" y="1678666"/>
            <a:ext cx="3066142" cy="2369093"/>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3300" err="1">
                <a:solidFill>
                  <a:schemeClr val="accent1"/>
                </a:solidFill>
                <a:latin typeface="+mj-lt"/>
                <a:ea typeface="+mj-ea"/>
                <a:cs typeface="+mj-cs"/>
              </a:rPr>
              <a:t>Informationen</a:t>
            </a:r>
            <a:r>
              <a:rPr lang="en-US" sz="3300">
                <a:solidFill>
                  <a:schemeClr val="accent1"/>
                </a:solidFill>
                <a:latin typeface="+mj-lt"/>
                <a:ea typeface="+mj-ea"/>
                <a:cs typeface="+mj-cs"/>
              </a:rPr>
              <a:t> </a:t>
            </a:r>
            <a:r>
              <a:rPr lang="en-US" sz="3300" err="1">
                <a:solidFill>
                  <a:schemeClr val="accent1"/>
                </a:solidFill>
                <a:latin typeface="+mj-lt"/>
                <a:ea typeface="+mj-ea"/>
                <a:cs typeface="+mj-cs"/>
              </a:rPr>
              <a:t>zur</a:t>
            </a:r>
            <a:r>
              <a:rPr lang="en-US" sz="3300">
                <a:solidFill>
                  <a:schemeClr val="accent1"/>
                </a:solidFill>
                <a:latin typeface="+mj-lt"/>
                <a:ea typeface="+mj-ea"/>
                <a:cs typeface="+mj-cs"/>
              </a:rPr>
              <a:t> </a:t>
            </a:r>
            <a:r>
              <a:rPr lang="en-US" sz="3300" err="1">
                <a:solidFill>
                  <a:schemeClr val="accent1"/>
                </a:solidFill>
                <a:latin typeface="+mj-lt"/>
                <a:ea typeface="+mj-ea"/>
                <a:cs typeface="+mj-cs"/>
              </a:rPr>
              <a:t>Sprachenwahl</a:t>
            </a:r>
            <a:r>
              <a:rPr lang="en-US" sz="3300">
                <a:solidFill>
                  <a:schemeClr val="accent1"/>
                </a:solidFill>
                <a:latin typeface="+mj-lt"/>
                <a:ea typeface="+mj-ea"/>
                <a:cs typeface="+mj-cs"/>
              </a:rPr>
              <a:t> </a:t>
            </a:r>
            <a:r>
              <a:rPr lang="en-US" sz="3300" err="1">
                <a:solidFill>
                  <a:schemeClr val="accent1"/>
                </a:solidFill>
                <a:latin typeface="+mj-lt"/>
                <a:ea typeface="+mj-ea"/>
                <a:cs typeface="+mj-cs"/>
              </a:rPr>
              <a:t>für</a:t>
            </a:r>
            <a:r>
              <a:rPr lang="en-US" sz="3300">
                <a:solidFill>
                  <a:schemeClr val="accent1"/>
                </a:solidFill>
                <a:latin typeface="+mj-lt"/>
                <a:ea typeface="+mj-ea"/>
                <a:cs typeface="+mj-cs"/>
              </a:rPr>
              <a:t> die </a:t>
            </a:r>
            <a:r>
              <a:rPr lang="en-US" sz="3300" err="1">
                <a:solidFill>
                  <a:schemeClr val="accent1"/>
                </a:solidFill>
                <a:latin typeface="+mj-lt"/>
                <a:ea typeface="+mj-ea"/>
                <a:cs typeface="+mj-cs"/>
              </a:rPr>
              <a:t>Klasse</a:t>
            </a:r>
            <a:r>
              <a:rPr lang="en-US" sz="3300">
                <a:solidFill>
                  <a:schemeClr val="accent1"/>
                </a:solidFill>
                <a:latin typeface="+mj-lt"/>
                <a:ea typeface="+mj-ea"/>
                <a:cs typeface="+mj-cs"/>
              </a:rPr>
              <a:t> 7</a:t>
            </a:r>
          </a:p>
        </p:txBody>
      </p:sp>
      <p:sp>
        <p:nvSpPr>
          <p:cNvPr id="11" name="Untertitel 10">
            <a:extLst>
              <a:ext uri="{FF2B5EF4-FFF2-40B4-BE49-F238E27FC236}">
                <a16:creationId xmlns:a16="http://schemas.microsoft.com/office/drawing/2014/main" id="{380A189A-8530-D641-9D10-84341BAC5867}"/>
              </a:ext>
            </a:extLst>
          </p:cNvPr>
          <p:cNvSpPr>
            <a:spLocks noGrp="1"/>
          </p:cNvSpPr>
          <p:nvPr>
            <p:ph type="subTitle" idx="1"/>
          </p:nvPr>
        </p:nvSpPr>
        <p:spPr>
          <a:xfrm>
            <a:off x="755576" y="290882"/>
            <a:ext cx="2444433" cy="1096901"/>
          </a:xfrm>
        </p:spPr>
        <p:txBody>
          <a:bodyPr vert="horz" lIns="91440" tIns="45720" rIns="91440" bIns="45720" rtlCol="0" anchor="t">
            <a:normAutofit/>
          </a:bodyPr>
          <a:lstStyle/>
          <a:p>
            <a:r>
              <a:rPr lang="en-US" sz="5400">
                <a:solidFill>
                  <a:schemeClr val="accent1">
                    <a:lumMod val="75000"/>
                  </a:schemeClr>
                </a:solidFill>
              </a:rPr>
              <a:t>LATEIN</a:t>
            </a:r>
          </a:p>
        </p:txBody>
      </p:sp>
      <p:cxnSp>
        <p:nvCxnSpPr>
          <p:cNvPr id="17"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Interaktive Schaltfläche: Informationen abrufen 1">
            <a:hlinkClick r:id="rId4" action="ppaction://hlinksldjump" highlightClick="1"/>
            <a:extLst>
              <a:ext uri="{FF2B5EF4-FFF2-40B4-BE49-F238E27FC236}">
                <a16:creationId xmlns:a16="http://schemas.microsoft.com/office/drawing/2014/main" id="{343851F0-F298-4DB8-9F8A-220FF9150E21}"/>
              </a:ext>
            </a:extLst>
          </p:cNvPr>
          <p:cNvSpPr/>
          <p:nvPr/>
        </p:nvSpPr>
        <p:spPr>
          <a:xfrm>
            <a:off x="1111184" y="4797152"/>
            <a:ext cx="1372583" cy="1325318"/>
          </a:xfrm>
          <a:prstGeom prst="actionButtonInformati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A7982588-7806-F841-95C4-0288A9C1DD26}"/>
              </a:ext>
            </a:extLst>
          </p:cNvPr>
          <p:cNvSpPr txBox="1"/>
          <p:nvPr/>
        </p:nvSpPr>
        <p:spPr>
          <a:xfrm>
            <a:off x="733205" y="6191076"/>
            <a:ext cx="2109873" cy="307777"/>
          </a:xfrm>
          <a:prstGeom prst="rect">
            <a:avLst/>
          </a:prstGeom>
          <a:noFill/>
        </p:spPr>
        <p:txBody>
          <a:bodyPr wrap="none" rtlCol="0">
            <a:spAutoFit/>
          </a:bodyPr>
          <a:lstStyle/>
          <a:p>
            <a:r>
              <a:rPr lang="de-DE" sz="1400" dirty="0">
                <a:solidFill>
                  <a:schemeClr val="accent4"/>
                </a:solidFill>
              </a:rPr>
              <a:t>(Bitte Button anklicken)</a:t>
            </a:r>
          </a:p>
        </p:txBody>
      </p:sp>
    </p:spTree>
    <p:extLst>
      <p:ext uri="{BB962C8B-B14F-4D97-AF65-F5344CB8AC3E}">
        <p14:creationId xmlns:p14="http://schemas.microsoft.com/office/powerpoint/2010/main" val="194422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000">
              <a:schemeClr val="accent1">
                <a:lumMod val="5000"/>
                <a:lumOff val="95000"/>
              </a:schemeClr>
            </a:gs>
            <a:gs pos="100000">
              <a:srgbClr val="92D050"/>
            </a:gs>
            <a:gs pos="3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Bild 3" descr="http://www.roeka-alzey.de/include/editor/UserFiles/Image/Fachschaften/Latein-2.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87085" y="1194375"/>
            <a:ext cx="5618585" cy="4743128"/>
          </a:xfrm>
          <a:prstGeom prst="rect">
            <a:avLst/>
          </a:prstGeom>
          <a:noFill/>
          <a:ln>
            <a:noFill/>
          </a:ln>
        </p:spPr>
      </p:pic>
      <p:sp>
        <p:nvSpPr>
          <p:cNvPr id="3" name="Textfeld 2">
            <a:extLst>
              <a:ext uri="{FF2B5EF4-FFF2-40B4-BE49-F238E27FC236}">
                <a16:creationId xmlns:a16="http://schemas.microsoft.com/office/drawing/2014/main" id="{DBF9FE44-F6E3-4E29-AAE0-6E50A882767A}"/>
              </a:ext>
            </a:extLst>
          </p:cNvPr>
          <p:cNvSpPr txBox="1"/>
          <p:nvPr/>
        </p:nvSpPr>
        <p:spPr>
          <a:xfrm>
            <a:off x="179512" y="79049"/>
            <a:ext cx="1428789" cy="584775"/>
          </a:xfrm>
          <a:prstGeom prst="rect">
            <a:avLst/>
          </a:prstGeom>
          <a:solidFill>
            <a:schemeClr val="accent1">
              <a:lumMod val="60000"/>
              <a:lumOff val="40000"/>
            </a:schemeClr>
          </a:solidFill>
        </p:spPr>
        <p:txBody>
          <a:bodyPr wrap="none" rtlCol="0">
            <a:spAutoFit/>
          </a:bodyPr>
          <a:lstStyle/>
          <a:p>
            <a:r>
              <a:rPr lang="de-DE" sz="3200">
                <a:solidFill>
                  <a:schemeClr val="accent2">
                    <a:lumMod val="75000"/>
                  </a:schemeClr>
                </a:solidFill>
              </a:rPr>
              <a:t>LATEIN</a:t>
            </a:r>
          </a:p>
        </p:txBody>
      </p:sp>
    </p:spTree>
    <p:extLst>
      <p:ext uri="{BB962C8B-B14F-4D97-AF65-F5344CB8AC3E}">
        <p14:creationId xmlns:p14="http://schemas.microsoft.com/office/powerpoint/2010/main" val="58953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1">
                <a:lumMod val="45000"/>
                <a:lumOff val="55000"/>
              </a:schemeClr>
            </a:gs>
            <a:gs pos="3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nhaltsplatzhalter 1" descr="karteImperium Romanum.gif">
            <a:extLst>
              <a:ext uri="{FF2B5EF4-FFF2-40B4-BE49-F238E27FC236}">
                <a16:creationId xmlns:a16="http://schemas.microsoft.com/office/drawing/2014/main" id="{B04E6B14-03AF-4A61-9E4F-D07D8B147226}"/>
              </a:ext>
            </a:extLst>
          </p:cNvPr>
          <p:cNvPicPr>
            <a:picLocks noGrp="1" noChangeAspect="1"/>
          </p:cNvPicPr>
          <p:nvPr>
            <p:ph idx="1"/>
          </p:nvPr>
        </p:nvPicPr>
        <p:blipFill>
          <a:blip r:embed="rId3"/>
          <a:stretch>
            <a:fillRect/>
          </a:stretch>
        </p:blipFill>
        <p:spPr bwMode="auto">
          <a:xfrm>
            <a:off x="467544" y="1700808"/>
            <a:ext cx="6552728" cy="4752912"/>
          </a:xfrm>
          <a:prstGeom prst="rect">
            <a:avLst/>
          </a:prstGeom>
          <a:noFill/>
          <a:ln w="9525">
            <a:noFill/>
            <a:miter lim="800000"/>
            <a:headEnd/>
            <a:tailEnd/>
          </a:ln>
        </p:spPr>
      </p:pic>
      <p:sp>
        <p:nvSpPr>
          <p:cNvPr id="6" name="Rechteck: abgerundete Ecken 5">
            <a:extLst>
              <a:ext uri="{FF2B5EF4-FFF2-40B4-BE49-F238E27FC236}">
                <a16:creationId xmlns:a16="http://schemas.microsoft.com/office/drawing/2014/main" id="{D57CD9C7-15C6-4319-9F8D-3AE3CBA0649B}"/>
              </a:ext>
            </a:extLst>
          </p:cNvPr>
          <p:cNvSpPr/>
          <p:nvPr/>
        </p:nvSpPr>
        <p:spPr>
          <a:xfrm>
            <a:off x="467544" y="966292"/>
            <a:ext cx="6408712" cy="43204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Das Imperium Romanum zur Kaiserzeit um 100 </a:t>
            </a:r>
            <a:r>
              <a:rPr lang="de-DE" err="1"/>
              <a:t>n</a:t>
            </a:r>
            <a:r>
              <a:rPr lang="de-DE"/>
              <a:t> Chr.</a:t>
            </a:r>
          </a:p>
        </p:txBody>
      </p:sp>
      <p:sp>
        <p:nvSpPr>
          <p:cNvPr id="4" name="Textfeld 3">
            <a:extLst>
              <a:ext uri="{FF2B5EF4-FFF2-40B4-BE49-F238E27FC236}">
                <a16:creationId xmlns:a16="http://schemas.microsoft.com/office/drawing/2014/main" id="{82D5CC24-C336-4DC3-B8D7-3DE9A56595BF}"/>
              </a:ext>
            </a:extLst>
          </p:cNvPr>
          <p:cNvSpPr txBox="1"/>
          <p:nvPr/>
        </p:nvSpPr>
        <p:spPr>
          <a:xfrm>
            <a:off x="179512" y="79049"/>
            <a:ext cx="7345024" cy="584775"/>
          </a:xfrm>
          <a:prstGeom prst="rect">
            <a:avLst/>
          </a:prstGeom>
          <a:noFill/>
        </p:spPr>
        <p:txBody>
          <a:bodyPr wrap="none" rtlCol="0">
            <a:spAutoFit/>
          </a:bodyPr>
          <a:lstStyle/>
          <a:p>
            <a:r>
              <a:rPr lang="de-DE" sz="3200">
                <a:solidFill>
                  <a:schemeClr val="accent2">
                    <a:lumMod val="75000"/>
                  </a:schemeClr>
                </a:solidFill>
              </a:rPr>
              <a:t>LATEIN – </a:t>
            </a:r>
            <a:r>
              <a:rPr lang="de-DE" sz="2800">
                <a:solidFill>
                  <a:schemeClr val="accent2">
                    <a:lumMod val="75000"/>
                  </a:schemeClr>
                </a:solidFill>
              </a:rPr>
              <a:t>die Sprache der damaligen Welt…</a:t>
            </a:r>
          </a:p>
        </p:txBody>
      </p:sp>
    </p:spTree>
    <p:extLst>
      <p:ext uri="{BB962C8B-B14F-4D97-AF65-F5344CB8AC3E}">
        <p14:creationId xmlns:p14="http://schemas.microsoft.com/office/powerpoint/2010/main" val="138752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3000">
              <a:schemeClr val="accent1">
                <a:lumMod val="45000"/>
                <a:lumOff val="55000"/>
              </a:schemeClr>
            </a:gs>
            <a:gs pos="59000">
              <a:schemeClr val="accent1">
                <a:lumMod val="45000"/>
                <a:lumOff val="55000"/>
              </a:schemeClr>
            </a:gs>
            <a:gs pos="4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endParaRPr lang="de-DE"/>
          </a:p>
        </p:txBody>
      </p:sp>
      <p:pic>
        <p:nvPicPr>
          <p:cNvPr id="2050" name="Picture 2" descr="http://www.petrinum.de/uploads/pics/romanische_Sprachen_Welt.jpg"/>
          <p:cNvPicPr>
            <a:picLocks noChangeAspect="1" noChangeArrowheads="1"/>
          </p:cNvPicPr>
          <p:nvPr/>
        </p:nvPicPr>
        <p:blipFill rotWithShape="1">
          <a:blip r:embed="rId3">
            <a:extLst>
              <a:ext uri="{28A0092B-C50C-407E-A947-70E740481C1C}">
                <a14:useLocalDpi xmlns:a14="http://schemas.microsoft.com/office/drawing/2010/main" val="0"/>
              </a:ext>
            </a:extLst>
          </a:blip>
          <a:srcRect b="9676"/>
          <a:stretch/>
        </p:blipFill>
        <p:spPr bwMode="auto">
          <a:xfrm>
            <a:off x="467544" y="1176677"/>
            <a:ext cx="7632848" cy="4701157"/>
          </a:xfrm>
          <a:prstGeom prst="rect">
            <a:avLst/>
          </a:prstGeom>
          <a:noFill/>
          <a:extLst>
            <a:ext uri="{909E8E84-426E-40DD-AFC4-6F175D3DCCD1}">
              <a14:hiddenFill xmlns:a14="http://schemas.microsoft.com/office/drawing/2010/main">
                <a:solidFill>
                  <a:srgbClr val="FFFFFF"/>
                </a:solidFill>
              </a14:hiddenFill>
            </a:ext>
          </a:extLst>
        </p:spPr>
      </p:pic>
      <p:sp>
        <p:nvSpPr>
          <p:cNvPr id="4" name="Interaktive Schaltfläche: Informationen abrufen 3">
            <a:hlinkClick r:id="rId4" action="ppaction://hlinksldjump" highlightClick="1"/>
            <a:extLst>
              <a:ext uri="{FF2B5EF4-FFF2-40B4-BE49-F238E27FC236}">
                <a16:creationId xmlns:a16="http://schemas.microsoft.com/office/drawing/2014/main" id="{FDF1C43B-556A-4694-A3A9-DFA070EE0707}"/>
              </a:ext>
            </a:extLst>
          </p:cNvPr>
          <p:cNvSpPr/>
          <p:nvPr/>
        </p:nvSpPr>
        <p:spPr>
          <a:xfrm>
            <a:off x="7380312" y="5157192"/>
            <a:ext cx="506017" cy="524131"/>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02B033BD-9D2D-4926-A210-2DE8E2DDAAC6}"/>
              </a:ext>
            </a:extLst>
          </p:cNvPr>
          <p:cNvSpPr txBox="1"/>
          <p:nvPr/>
        </p:nvSpPr>
        <p:spPr>
          <a:xfrm>
            <a:off x="198126" y="99459"/>
            <a:ext cx="6844887" cy="584775"/>
          </a:xfrm>
          <a:prstGeom prst="rect">
            <a:avLst/>
          </a:prstGeom>
          <a:noFill/>
        </p:spPr>
        <p:txBody>
          <a:bodyPr wrap="none" rtlCol="0">
            <a:spAutoFit/>
          </a:bodyPr>
          <a:lstStyle/>
          <a:p>
            <a:r>
              <a:rPr lang="de-DE" sz="3200">
                <a:solidFill>
                  <a:schemeClr val="accent2">
                    <a:lumMod val="75000"/>
                  </a:schemeClr>
                </a:solidFill>
              </a:rPr>
              <a:t>LATEIN </a:t>
            </a:r>
            <a:r>
              <a:rPr lang="de-DE" sz="2800">
                <a:solidFill>
                  <a:schemeClr val="accent2">
                    <a:lumMod val="75000"/>
                  </a:schemeClr>
                </a:solidFill>
              </a:rPr>
              <a:t>…und als Basis der heutigen Welt</a:t>
            </a:r>
          </a:p>
        </p:txBody>
      </p:sp>
    </p:spTree>
    <p:extLst>
      <p:ext uri="{BB962C8B-B14F-4D97-AF65-F5344CB8AC3E}">
        <p14:creationId xmlns:p14="http://schemas.microsoft.com/office/powerpoint/2010/main" val="328670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000">
              <a:schemeClr val="accent1">
                <a:lumMod val="5000"/>
                <a:lumOff val="95000"/>
              </a:schemeClr>
            </a:gs>
            <a:gs pos="100000">
              <a:srgbClr val="92D050"/>
            </a:gs>
            <a:gs pos="37000">
              <a:schemeClr val="accent1">
                <a:lumMod val="45000"/>
                <a:lumOff val="55000"/>
              </a:schemeClr>
            </a:gs>
            <a:gs pos="36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5" name="Textfeld 4"/>
          <p:cNvSpPr txBox="1"/>
          <p:nvPr/>
        </p:nvSpPr>
        <p:spPr>
          <a:xfrm>
            <a:off x="2555776" y="107065"/>
            <a:ext cx="4481700" cy="830997"/>
          </a:xfrm>
          <a:prstGeom prst="rect">
            <a:avLst/>
          </a:prstGeom>
          <a:solidFill>
            <a:schemeClr val="accent2">
              <a:lumMod val="75000"/>
            </a:schemeClr>
          </a:solidFill>
        </p:spPr>
        <p:txBody>
          <a:bodyPr wrap="square" rtlCol="0">
            <a:spAutoFit/>
          </a:bodyPr>
          <a:lstStyle/>
          <a:p>
            <a:r>
              <a:rPr lang="de-DE" sz="2400" b="1">
                <a:solidFill>
                  <a:schemeClr val="bg1"/>
                </a:solidFill>
              </a:rPr>
              <a:t>Im kleinen Rahmen:</a:t>
            </a:r>
          </a:p>
          <a:p>
            <a:r>
              <a:rPr lang="de-DE" sz="2400" b="1">
                <a:solidFill>
                  <a:schemeClr val="bg1"/>
                </a:solidFill>
              </a:rPr>
              <a:t>In unserem Schulalltag und …</a:t>
            </a:r>
          </a:p>
        </p:txBody>
      </p:sp>
      <p:pic>
        <p:nvPicPr>
          <p:cNvPr id="3" name="Picture 6" descr="E:\DCIM\108_PANA\P1080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6676" y="1348976"/>
            <a:ext cx="2686204" cy="15722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096" t="2599" r="17293" b="83609"/>
          <a:stretch/>
        </p:blipFill>
        <p:spPr bwMode="auto">
          <a:xfrm>
            <a:off x="109560" y="1071900"/>
            <a:ext cx="2732187" cy="210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descr="\\srv-pn\benutzer$\Ulrich.Schlabertz\Desktop\P10801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2041" y="1321567"/>
            <a:ext cx="3169477" cy="50396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E:\DCIM\108_PANA\P10801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1559" y="3368926"/>
            <a:ext cx="2711320" cy="1572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E:\DCIM\108_PANA\P108010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272" y="4662525"/>
            <a:ext cx="2715082" cy="2003399"/>
          </a:xfrm>
          <a:prstGeom prst="rect">
            <a:avLst/>
          </a:prstGeom>
          <a:noFill/>
          <a:extLst>
            <a:ext uri="{909E8E84-426E-40DD-AFC4-6F175D3DCCD1}">
              <a14:hiddenFill xmlns:a14="http://schemas.microsoft.com/office/drawing/2010/main">
                <a:solidFill>
                  <a:srgbClr val="FFFFFF"/>
                </a:solidFill>
              </a14:hiddenFill>
            </a:ext>
          </a:extLst>
        </p:spPr>
      </p:pic>
      <p:sp>
        <p:nvSpPr>
          <p:cNvPr id="2" name="Interaktive Schaltfläche: Informationen abrufen 1">
            <a:hlinkClick r:id="rId8" action="ppaction://hlinksldjump" highlightClick="1"/>
            <a:extLst>
              <a:ext uri="{FF2B5EF4-FFF2-40B4-BE49-F238E27FC236}">
                <a16:creationId xmlns:a16="http://schemas.microsoft.com/office/drawing/2014/main" id="{549E1D88-8A2F-47A8-9279-0FB2C1905614}"/>
              </a:ext>
            </a:extLst>
          </p:cNvPr>
          <p:cNvSpPr/>
          <p:nvPr/>
        </p:nvSpPr>
        <p:spPr>
          <a:xfrm>
            <a:off x="5679063" y="4941168"/>
            <a:ext cx="504056" cy="504056"/>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D22F6FA-9199-47F5-B1E4-257135069C89}"/>
              </a:ext>
            </a:extLst>
          </p:cNvPr>
          <p:cNvSpPr txBox="1"/>
          <p:nvPr/>
        </p:nvSpPr>
        <p:spPr>
          <a:xfrm>
            <a:off x="179512" y="79049"/>
            <a:ext cx="1428789" cy="584775"/>
          </a:xfrm>
          <a:prstGeom prst="rect">
            <a:avLst/>
          </a:prstGeom>
          <a:solidFill>
            <a:schemeClr val="accent1">
              <a:lumMod val="60000"/>
              <a:lumOff val="40000"/>
            </a:schemeClr>
          </a:solidFill>
        </p:spPr>
        <p:txBody>
          <a:bodyPr wrap="none" rtlCol="0">
            <a:spAutoFit/>
          </a:bodyPr>
          <a:lstStyle/>
          <a:p>
            <a:r>
              <a:rPr lang="de-DE" sz="3200">
                <a:solidFill>
                  <a:schemeClr val="accent2">
                    <a:lumMod val="75000"/>
                  </a:schemeClr>
                </a:solidFill>
              </a:rPr>
              <a:t>LATEIN</a:t>
            </a:r>
          </a:p>
        </p:txBody>
      </p:sp>
    </p:spTree>
    <p:extLst>
      <p:ext uri="{BB962C8B-B14F-4D97-AF65-F5344CB8AC3E}">
        <p14:creationId xmlns:p14="http://schemas.microsoft.com/office/powerpoint/2010/main" val="314291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000">
              <a:schemeClr val="accent1">
                <a:lumMod val="5000"/>
                <a:lumOff val="95000"/>
              </a:schemeClr>
            </a:gs>
            <a:gs pos="100000">
              <a:srgbClr val="92D050"/>
            </a:gs>
            <a:gs pos="37000">
              <a:schemeClr val="accent1">
                <a:lumMod val="45000"/>
                <a:lumOff val="55000"/>
              </a:schemeClr>
            </a:gs>
            <a:gs pos="68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5252" y="3612182"/>
            <a:ext cx="6781800" cy="504055"/>
          </a:xfrm>
          <a:solidFill>
            <a:schemeClr val="accent2">
              <a:lumMod val="75000"/>
            </a:schemeClr>
          </a:solidFill>
        </p:spPr>
        <p:txBody>
          <a:bodyPr>
            <a:noAutofit/>
          </a:bodyPr>
          <a:lstStyle/>
          <a:p>
            <a:pPr algn="ctr"/>
            <a:r>
              <a:rPr lang="de-DE" sz="2400">
                <a:solidFill>
                  <a:schemeClr val="bg1"/>
                </a:solidFill>
              </a:rPr>
              <a:t> …etwas weiter entfernt</a:t>
            </a:r>
            <a:endParaRPr lang="en-US" sz="2400">
              <a:solidFill>
                <a:schemeClr val="bg1"/>
              </a:solidFill>
            </a:endParaRPr>
          </a:p>
        </p:txBody>
      </p:sp>
      <p:pic>
        <p:nvPicPr>
          <p:cNvPr id="3" name="Picture 2" descr="19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98" y="386864"/>
            <a:ext cx="4282297" cy="279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10303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0999" y="384126"/>
            <a:ext cx="4282753" cy="279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5"/>
          <a:stretch>
            <a:fillRect/>
          </a:stretch>
        </p:blipFill>
        <p:spPr>
          <a:xfrm>
            <a:off x="6057488" y="4293096"/>
            <a:ext cx="2499128" cy="1864734"/>
          </a:xfrm>
          <a:prstGeom prst="rect">
            <a:avLst/>
          </a:prstGeom>
        </p:spPr>
      </p:pic>
      <p:pic>
        <p:nvPicPr>
          <p:cNvPr id="9" name="Grafik 8"/>
          <p:cNvPicPr>
            <a:picLocks noChangeAspect="1"/>
          </p:cNvPicPr>
          <p:nvPr/>
        </p:nvPicPr>
        <p:blipFill rotWithShape="1">
          <a:blip r:embed="rId6"/>
          <a:srcRect t="4010" r="64169" b="50000"/>
          <a:stretch/>
        </p:blipFill>
        <p:spPr>
          <a:xfrm>
            <a:off x="55698" y="4742760"/>
            <a:ext cx="2396177" cy="1926600"/>
          </a:xfrm>
          <a:prstGeom prst="rect">
            <a:avLst/>
          </a:prstGeom>
        </p:spPr>
      </p:pic>
      <p:pic>
        <p:nvPicPr>
          <p:cNvPr id="7" name="Grafik 6"/>
          <p:cNvPicPr>
            <a:picLocks noChangeAspect="1"/>
          </p:cNvPicPr>
          <p:nvPr/>
        </p:nvPicPr>
        <p:blipFill rotWithShape="1">
          <a:blip r:embed="rId6"/>
          <a:srcRect t="57803" r="64214" b="9796"/>
          <a:stretch/>
        </p:blipFill>
        <p:spPr>
          <a:xfrm>
            <a:off x="2554666" y="4509120"/>
            <a:ext cx="3397015" cy="1875192"/>
          </a:xfrm>
          <a:prstGeom prst="rect">
            <a:avLst/>
          </a:prstGeom>
        </p:spPr>
      </p:pic>
      <p:sp>
        <p:nvSpPr>
          <p:cNvPr id="6" name="Interaktive Schaltfläche: Informationen abrufen 5">
            <a:hlinkClick r:id="rId7" action="ppaction://hlinksldjump" highlightClick="1"/>
            <a:extLst>
              <a:ext uri="{FF2B5EF4-FFF2-40B4-BE49-F238E27FC236}">
                <a16:creationId xmlns:a16="http://schemas.microsoft.com/office/drawing/2014/main" id="{8947CEE5-EDCD-4B70-A3F6-E70F1764AE33}"/>
              </a:ext>
            </a:extLst>
          </p:cNvPr>
          <p:cNvSpPr/>
          <p:nvPr/>
        </p:nvSpPr>
        <p:spPr>
          <a:xfrm>
            <a:off x="5004048" y="3109972"/>
            <a:ext cx="432048" cy="43204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teraktive Schaltfläche: Informationen abrufen 7">
            <a:hlinkClick r:id="rId8" action="ppaction://hlinksldjump" highlightClick="1"/>
            <a:extLst>
              <a:ext uri="{FF2B5EF4-FFF2-40B4-BE49-F238E27FC236}">
                <a16:creationId xmlns:a16="http://schemas.microsoft.com/office/drawing/2014/main" id="{7BF70EC7-6D68-411B-B8ED-59209839AF6A}"/>
              </a:ext>
            </a:extLst>
          </p:cNvPr>
          <p:cNvSpPr/>
          <p:nvPr/>
        </p:nvSpPr>
        <p:spPr>
          <a:xfrm>
            <a:off x="2069715" y="4274408"/>
            <a:ext cx="432048" cy="43204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987994AA-0C08-4F0F-A852-EB315129601F}"/>
              </a:ext>
            </a:extLst>
          </p:cNvPr>
          <p:cNvSpPr txBox="1"/>
          <p:nvPr/>
        </p:nvSpPr>
        <p:spPr>
          <a:xfrm>
            <a:off x="179512" y="79049"/>
            <a:ext cx="1428789" cy="584775"/>
          </a:xfrm>
          <a:prstGeom prst="rect">
            <a:avLst/>
          </a:prstGeom>
          <a:solidFill>
            <a:schemeClr val="accent1">
              <a:lumMod val="20000"/>
              <a:lumOff val="80000"/>
            </a:schemeClr>
          </a:solidFill>
        </p:spPr>
        <p:txBody>
          <a:bodyPr wrap="none" rtlCol="0">
            <a:spAutoFit/>
          </a:bodyPr>
          <a:lstStyle/>
          <a:p>
            <a:r>
              <a:rPr lang="de-DE" sz="3200">
                <a:solidFill>
                  <a:schemeClr val="accent2">
                    <a:lumMod val="75000"/>
                  </a:schemeClr>
                </a:solidFill>
              </a:rPr>
              <a:t>LATEIN</a:t>
            </a:r>
          </a:p>
        </p:txBody>
      </p:sp>
    </p:spTree>
    <p:extLst>
      <p:ext uri="{BB962C8B-B14F-4D97-AF65-F5344CB8AC3E}">
        <p14:creationId xmlns:p14="http://schemas.microsoft.com/office/powerpoint/2010/main" val="35422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2000">
              <a:schemeClr val="accent1">
                <a:lumMod val="5000"/>
                <a:lumOff val="95000"/>
              </a:schemeClr>
            </a:gs>
            <a:gs pos="83000">
              <a:schemeClr val="accent2">
                <a:lumMod val="40000"/>
                <a:lumOff val="60000"/>
              </a:schemeClr>
            </a:gs>
            <a:gs pos="19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3076"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074" name="Picture 2" descr="Ein Bild, das Mann, drinnen, Person, stehend enthält.&#10;&#10;Automatisch generierte Beschreibung"/>
          <p:cNvPicPr>
            <a:picLocks noChangeAspect="1" noChangeArrowheads="1"/>
          </p:cNvPicPr>
          <p:nvPr/>
        </p:nvPicPr>
        <p:blipFill rotWithShape="1">
          <a:blip r:embed="rId3">
            <a:duotone>
              <a:prstClr val="black"/>
              <a:prstClr val="white"/>
            </a:duotone>
            <a:extLst>
              <a:ext uri="{28A0092B-C50C-407E-A947-70E740481C1C}">
                <a14:useLocalDpi xmlns:a14="http://schemas.microsoft.com/office/drawing/2010/main" val="0"/>
              </a:ext>
            </a:extLst>
          </a:blip>
          <a:srcRect l="30970" r="42180"/>
          <a:stretch/>
        </p:blipFill>
        <p:spPr bwMode="auto">
          <a:xfrm>
            <a:off x="6011409" y="653347"/>
            <a:ext cx="3130209" cy="469776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504675" y="651395"/>
            <a:ext cx="5798544" cy="1409453"/>
          </a:xfrm>
          <a:noFill/>
        </p:spPr>
        <p:txBody>
          <a:bodyPr vert="horz" lIns="91440" tIns="45720" rIns="91440" bIns="45720" rtlCol="0" anchor="b">
            <a:noAutofit/>
          </a:bodyPr>
          <a:lstStyle/>
          <a:p>
            <a:pPr algn="ctr">
              <a:lnSpc>
                <a:spcPct val="90000"/>
              </a:lnSpc>
            </a:pPr>
            <a:r>
              <a:rPr lang="en-US" sz="3200">
                <a:solidFill>
                  <a:schemeClr val="accent2">
                    <a:lumMod val="75000"/>
                  </a:schemeClr>
                </a:solidFill>
              </a:rPr>
              <a:t> </a:t>
            </a:r>
            <a:r>
              <a:rPr lang="en-US" sz="3200" b="1" err="1">
                <a:solidFill>
                  <a:schemeClr val="accent2">
                    <a:lumMod val="75000"/>
                  </a:schemeClr>
                </a:solidFill>
              </a:rPr>
              <a:t>Grundlagen</a:t>
            </a:r>
            <a:r>
              <a:rPr lang="en-US" sz="3200" b="1">
                <a:solidFill>
                  <a:schemeClr val="accent2">
                    <a:lumMod val="75000"/>
                  </a:schemeClr>
                </a:solidFill>
              </a:rPr>
              <a:t> </a:t>
            </a:r>
            <a:r>
              <a:rPr lang="en-US" sz="3200" b="1" err="1">
                <a:solidFill>
                  <a:schemeClr val="accent2">
                    <a:lumMod val="75000"/>
                  </a:schemeClr>
                </a:solidFill>
              </a:rPr>
              <a:t>Europas</a:t>
            </a:r>
            <a:r>
              <a:rPr lang="en-US" sz="3200" b="1">
                <a:solidFill>
                  <a:schemeClr val="accent2">
                    <a:lumMod val="75000"/>
                  </a:schemeClr>
                </a:solidFill>
              </a:rPr>
              <a:t> und der </a:t>
            </a:r>
            <a:r>
              <a:rPr lang="en-US" sz="3200" b="1" err="1">
                <a:solidFill>
                  <a:schemeClr val="accent2">
                    <a:lumMod val="75000"/>
                  </a:schemeClr>
                </a:solidFill>
              </a:rPr>
              <a:t>Neuen</a:t>
            </a:r>
            <a:r>
              <a:rPr lang="en-US" sz="3200" b="1">
                <a:solidFill>
                  <a:schemeClr val="accent2">
                    <a:lumMod val="75000"/>
                  </a:schemeClr>
                </a:solidFill>
              </a:rPr>
              <a:t> Welt </a:t>
            </a:r>
            <a:endParaRPr lang="en-US" sz="2400">
              <a:solidFill>
                <a:schemeClr val="accent2">
                  <a:lumMod val="75000"/>
                </a:schemeClr>
              </a:solidFill>
            </a:endParaRPr>
          </a:p>
        </p:txBody>
      </p:sp>
      <p:cxnSp>
        <p:nvCxnSpPr>
          <p:cNvPr id="83" name="Straight Connector 8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feld 2">
            <a:extLst>
              <a:ext uri="{FF2B5EF4-FFF2-40B4-BE49-F238E27FC236}">
                <a16:creationId xmlns:a16="http://schemas.microsoft.com/office/drawing/2014/main" id="{B1D28F4C-9479-EB4A-BCF0-DEA449705D3A}"/>
              </a:ext>
            </a:extLst>
          </p:cNvPr>
          <p:cNvSpPr txBox="1"/>
          <p:nvPr/>
        </p:nvSpPr>
        <p:spPr>
          <a:xfrm>
            <a:off x="504675" y="3689423"/>
            <a:ext cx="5963187" cy="2308324"/>
          </a:xfrm>
          <a:prstGeom prst="rect">
            <a:avLst/>
          </a:prstGeom>
          <a:noFill/>
        </p:spPr>
        <p:txBody>
          <a:bodyPr wrap="square" rtlCol="0">
            <a:spAutoFit/>
          </a:bodyPr>
          <a:lstStyle/>
          <a:p>
            <a:pPr marL="342900" indent="-342900">
              <a:buFont typeface="Courier New" panose="02070309020205020404" pitchFamily="49" charset="0"/>
              <a:buChar char="o"/>
            </a:pPr>
            <a:r>
              <a:rPr lang="en-US" sz="2400" err="1">
                <a:solidFill>
                  <a:schemeClr val="accent2">
                    <a:lumMod val="75000"/>
                  </a:schemeClr>
                </a:solidFill>
              </a:rPr>
              <a:t>Aktualität</a:t>
            </a:r>
            <a:r>
              <a:rPr lang="en-US" sz="2400">
                <a:solidFill>
                  <a:schemeClr val="accent2">
                    <a:lumMod val="75000"/>
                  </a:schemeClr>
                </a:solidFill>
              </a:rPr>
              <a:t> und </a:t>
            </a:r>
            <a:r>
              <a:rPr lang="en-US" sz="2400" err="1">
                <a:solidFill>
                  <a:schemeClr val="accent2">
                    <a:lumMod val="75000"/>
                  </a:schemeClr>
                </a:solidFill>
              </a:rPr>
              <a:t>Fortwirken</a:t>
            </a:r>
            <a:r>
              <a:rPr lang="en-US" sz="2400">
                <a:solidFill>
                  <a:schemeClr val="accent2">
                    <a:lumMod val="75000"/>
                  </a:schemeClr>
                </a:solidFill>
              </a:rPr>
              <a:t> der </a:t>
            </a:r>
            <a:r>
              <a:rPr lang="en-US" sz="2400" err="1">
                <a:solidFill>
                  <a:schemeClr val="accent2">
                    <a:lumMod val="75000"/>
                  </a:schemeClr>
                </a:solidFill>
              </a:rPr>
              <a:t>Antike</a:t>
            </a:r>
            <a:endParaRPr lang="en-US" sz="2400">
              <a:solidFill>
                <a:schemeClr val="accent2">
                  <a:lumMod val="75000"/>
                </a:schemeClr>
              </a:solidFill>
            </a:endParaRPr>
          </a:p>
          <a:p>
            <a:pPr marL="342900" indent="-342900">
              <a:buFont typeface="Courier New" panose="02070309020205020404" pitchFamily="49" charset="0"/>
              <a:buChar char="o"/>
            </a:pPr>
            <a:r>
              <a:rPr lang="en-US" sz="2400" err="1">
                <a:solidFill>
                  <a:schemeClr val="accent2">
                    <a:lumMod val="75000"/>
                  </a:schemeClr>
                </a:solidFill>
              </a:rPr>
              <a:t>historische</a:t>
            </a:r>
            <a:r>
              <a:rPr lang="en-US" sz="2400">
                <a:solidFill>
                  <a:schemeClr val="accent2">
                    <a:lumMod val="75000"/>
                  </a:schemeClr>
                </a:solidFill>
              </a:rPr>
              <a:t>, </a:t>
            </a:r>
            <a:r>
              <a:rPr lang="en-US" sz="2400" err="1">
                <a:solidFill>
                  <a:schemeClr val="accent2">
                    <a:lumMod val="75000"/>
                  </a:schemeClr>
                </a:solidFill>
              </a:rPr>
              <a:t>politische</a:t>
            </a:r>
            <a:r>
              <a:rPr lang="en-US" sz="2400">
                <a:solidFill>
                  <a:schemeClr val="accent2">
                    <a:lumMod val="75000"/>
                  </a:schemeClr>
                </a:solidFill>
              </a:rPr>
              <a:t>, </a:t>
            </a:r>
            <a:r>
              <a:rPr lang="en-US" sz="2400" err="1">
                <a:solidFill>
                  <a:schemeClr val="accent2">
                    <a:lumMod val="75000"/>
                  </a:schemeClr>
                </a:solidFill>
              </a:rPr>
              <a:t>philosophische</a:t>
            </a:r>
            <a:r>
              <a:rPr lang="en-US" sz="2400">
                <a:solidFill>
                  <a:schemeClr val="accent2">
                    <a:lumMod val="75000"/>
                  </a:schemeClr>
                </a:solidFill>
              </a:rPr>
              <a:t>, </a:t>
            </a:r>
            <a:br>
              <a:rPr lang="en-US" sz="2400">
                <a:solidFill>
                  <a:schemeClr val="accent2">
                    <a:lumMod val="75000"/>
                  </a:schemeClr>
                </a:solidFill>
              </a:rPr>
            </a:br>
            <a:r>
              <a:rPr lang="en-US" sz="2400">
                <a:solidFill>
                  <a:schemeClr val="accent2">
                    <a:lumMod val="75000"/>
                  </a:schemeClr>
                </a:solidFill>
              </a:rPr>
              <a:t>   und </a:t>
            </a:r>
            <a:r>
              <a:rPr lang="en-US" sz="2400" err="1">
                <a:solidFill>
                  <a:schemeClr val="accent2">
                    <a:lumMod val="75000"/>
                  </a:schemeClr>
                </a:solidFill>
              </a:rPr>
              <a:t>rhetorische</a:t>
            </a:r>
            <a:r>
              <a:rPr lang="en-US" sz="2400">
                <a:solidFill>
                  <a:schemeClr val="accent2">
                    <a:lumMod val="75000"/>
                  </a:schemeClr>
                </a:solidFill>
              </a:rPr>
              <a:t> </a:t>
            </a:r>
            <a:r>
              <a:rPr lang="en-US" sz="2400" err="1">
                <a:solidFill>
                  <a:schemeClr val="accent2">
                    <a:lumMod val="75000"/>
                  </a:schemeClr>
                </a:solidFill>
              </a:rPr>
              <a:t>Bildung</a:t>
            </a:r>
            <a:endParaRPr lang="en-US" sz="2400">
              <a:solidFill>
                <a:schemeClr val="accent2">
                  <a:lumMod val="75000"/>
                </a:schemeClr>
              </a:solidFill>
            </a:endParaRPr>
          </a:p>
          <a:p>
            <a:pPr marL="342900" indent="-342900">
              <a:buFont typeface="Courier New" panose="02070309020205020404" pitchFamily="49" charset="0"/>
              <a:buChar char="o"/>
            </a:pPr>
            <a:r>
              <a:rPr lang="en-US" sz="2400" b="1" err="1">
                <a:solidFill>
                  <a:schemeClr val="accent2">
                    <a:lumMod val="75000"/>
                  </a:schemeClr>
                </a:solidFill>
                <a:sym typeface="Wingdings" pitchFamily="2" charset="2"/>
              </a:rPr>
              <a:t>Gegenwart</a:t>
            </a:r>
            <a:r>
              <a:rPr lang="en-US" sz="2400" b="1">
                <a:solidFill>
                  <a:schemeClr val="accent2">
                    <a:lumMod val="75000"/>
                  </a:schemeClr>
                </a:solidFill>
                <a:sym typeface="Wingdings" pitchFamily="2" charset="2"/>
              </a:rPr>
              <a:t> </a:t>
            </a:r>
            <a:r>
              <a:rPr lang="en-US" sz="2400" b="1" err="1">
                <a:solidFill>
                  <a:schemeClr val="accent2">
                    <a:lumMod val="75000"/>
                  </a:schemeClr>
                </a:solidFill>
                <a:sym typeface="Wingdings" pitchFamily="2" charset="2"/>
              </a:rPr>
              <a:t>begreifen</a:t>
            </a:r>
            <a:r>
              <a:rPr lang="en-US" sz="2400" b="1">
                <a:solidFill>
                  <a:schemeClr val="accent2">
                    <a:lumMod val="75000"/>
                  </a:schemeClr>
                </a:solidFill>
                <a:sym typeface="Wingdings" pitchFamily="2" charset="2"/>
              </a:rPr>
              <a:t> </a:t>
            </a:r>
            <a:r>
              <a:rPr lang="en-US" sz="2400" b="1" err="1">
                <a:solidFill>
                  <a:schemeClr val="accent2">
                    <a:lumMod val="75000"/>
                  </a:schemeClr>
                </a:solidFill>
                <a:sym typeface="Wingdings" pitchFamily="2" charset="2"/>
              </a:rPr>
              <a:t>im</a:t>
            </a:r>
            <a:r>
              <a:rPr lang="en-US" sz="2400" b="1">
                <a:solidFill>
                  <a:schemeClr val="accent2">
                    <a:lumMod val="75000"/>
                  </a:schemeClr>
                </a:solidFill>
                <a:sym typeface="Wingdings" pitchFamily="2" charset="2"/>
              </a:rPr>
              <a:t> </a:t>
            </a:r>
            <a:r>
              <a:rPr lang="en-US" sz="2400" b="1" err="1">
                <a:solidFill>
                  <a:schemeClr val="accent2">
                    <a:lumMod val="75000"/>
                  </a:schemeClr>
                </a:solidFill>
                <a:sym typeface="Wingdings" pitchFamily="2" charset="2"/>
              </a:rPr>
              <a:t>Bewusstsein</a:t>
            </a:r>
            <a:r>
              <a:rPr lang="en-US" sz="2400" b="1">
                <a:solidFill>
                  <a:schemeClr val="accent2">
                    <a:lumMod val="75000"/>
                  </a:schemeClr>
                </a:solidFill>
                <a:sym typeface="Wingdings" pitchFamily="2" charset="2"/>
              </a:rPr>
              <a:t> der </a:t>
            </a:r>
            <a:r>
              <a:rPr lang="en-US" sz="2400" b="1" err="1">
                <a:solidFill>
                  <a:schemeClr val="accent2">
                    <a:lumMod val="75000"/>
                  </a:schemeClr>
                </a:solidFill>
                <a:sym typeface="Wingdings" pitchFamily="2" charset="2"/>
              </a:rPr>
              <a:t>Vergangenheit</a:t>
            </a:r>
            <a:r>
              <a:rPr lang="en-US" sz="2400" b="1">
                <a:solidFill>
                  <a:schemeClr val="accent2">
                    <a:lumMod val="75000"/>
                  </a:schemeClr>
                </a:solidFill>
                <a:sym typeface="Wingdings" pitchFamily="2" charset="2"/>
              </a:rPr>
              <a:t> und </a:t>
            </a:r>
            <a:r>
              <a:rPr lang="en-US" sz="2400" b="1" err="1">
                <a:solidFill>
                  <a:schemeClr val="accent2">
                    <a:lumMod val="75000"/>
                  </a:schemeClr>
                </a:solidFill>
                <a:sym typeface="Wingdings" pitchFamily="2" charset="2"/>
              </a:rPr>
              <a:t>im</a:t>
            </a:r>
            <a:r>
              <a:rPr lang="en-US" sz="2400" b="1">
                <a:solidFill>
                  <a:schemeClr val="accent2">
                    <a:lumMod val="75000"/>
                  </a:schemeClr>
                </a:solidFill>
                <a:sym typeface="Wingdings" pitchFamily="2" charset="2"/>
              </a:rPr>
              <a:t> </a:t>
            </a:r>
            <a:r>
              <a:rPr lang="en-US" sz="2400" b="1" err="1">
                <a:solidFill>
                  <a:schemeClr val="accent2">
                    <a:lumMod val="75000"/>
                  </a:schemeClr>
                </a:solidFill>
                <a:sym typeface="Wingdings" pitchFamily="2" charset="2"/>
              </a:rPr>
              <a:t>Hinblick</a:t>
            </a:r>
            <a:r>
              <a:rPr lang="en-US" sz="2400" b="1">
                <a:solidFill>
                  <a:schemeClr val="accent2">
                    <a:lumMod val="75000"/>
                  </a:schemeClr>
                </a:solidFill>
                <a:sym typeface="Wingdings" pitchFamily="2" charset="2"/>
              </a:rPr>
              <a:t> auf die Zukunft</a:t>
            </a:r>
            <a:endParaRPr lang="de-DE" sz="2400"/>
          </a:p>
        </p:txBody>
      </p:sp>
      <p:sp>
        <p:nvSpPr>
          <p:cNvPr id="4" name="Interaktive Schaltfläche: Informationen abrufen 3">
            <a:hlinkClick r:id="rId4" action="ppaction://hlinksldjump" highlightClick="1"/>
            <a:extLst>
              <a:ext uri="{FF2B5EF4-FFF2-40B4-BE49-F238E27FC236}">
                <a16:creationId xmlns:a16="http://schemas.microsoft.com/office/drawing/2014/main" id="{C83B6891-E7AC-4195-9E26-36A959F4651E}"/>
              </a:ext>
            </a:extLst>
          </p:cNvPr>
          <p:cNvSpPr/>
          <p:nvPr/>
        </p:nvSpPr>
        <p:spPr>
          <a:xfrm>
            <a:off x="5639065" y="2880696"/>
            <a:ext cx="631949" cy="641423"/>
          </a:xfrm>
          <a:prstGeom prst="actionButtonInformation">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A265080D-983A-4304-85E0-1E9B902F2737}"/>
              </a:ext>
            </a:extLst>
          </p:cNvPr>
          <p:cNvSpPr txBox="1"/>
          <p:nvPr/>
        </p:nvSpPr>
        <p:spPr>
          <a:xfrm>
            <a:off x="179512" y="79049"/>
            <a:ext cx="1428789" cy="584775"/>
          </a:xfrm>
          <a:prstGeom prst="rect">
            <a:avLst/>
          </a:prstGeom>
          <a:solidFill>
            <a:schemeClr val="accent1">
              <a:lumMod val="20000"/>
              <a:lumOff val="80000"/>
            </a:schemeClr>
          </a:solidFill>
        </p:spPr>
        <p:txBody>
          <a:bodyPr wrap="none" rtlCol="0">
            <a:spAutoFit/>
          </a:bodyPr>
          <a:lstStyle/>
          <a:p>
            <a:r>
              <a:rPr lang="de-DE" sz="3200">
                <a:solidFill>
                  <a:schemeClr val="accent2">
                    <a:lumMod val="75000"/>
                  </a:schemeClr>
                </a:solidFill>
              </a:rPr>
              <a:t>LATEIN</a:t>
            </a:r>
          </a:p>
        </p:txBody>
      </p:sp>
      <p:sp>
        <p:nvSpPr>
          <p:cNvPr id="6" name="Textfeld 5">
            <a:extLst>
              <a:ext uri="{FF2B5EF4-FFF2-40B4-BE49-F238E27FC236}">
                <a16:creationId xmlns:a16="http://schemas.microsoft.com/office/drawing/2014/main" id="{EF228EAC-6994-4E3B-A8F4-5A7DFB199DDC}"/>
              </a:ext>
            </a:extLst>
          </p:cNvPr>
          <p:cNvSpPr txBox="1"/>
          <p:nvPr/>
        </p:nvSpPr>
        <p:spPr>
          <a:xfrm>
            <a:off x="631948" y="2073722"/>
            <a:ext cx="5255833" cy="1015663"/>
          </a:xfrm>
          <a:prstGeom prst="rect">
            <a:avLst/>
          </a:prstGeom>
          <a:noFill/>
        </p:spPr>
        <p:txBody>
          <a:bodyPr wrap="square" rtlCol="0">
            <a:spAutoFit/>
          </a:bodyPr>
          <a:lstStyle/>
          <a:p>
            <a:r>
              <a:rPr lang="en-US" sz="2000" err="1">
                <a:solidFill>
                  <a:schemeClr val="accent2">
                    <a:lumMod val="75000"/>
                  </a:schemeClr>
                </a:solidFill>
              </a:rPr>
              <a:t>Sprachen</a:t>
            </a:r>
            <a:r>
              <a:rPr lang="en-US" sz="2000">
                <a:solidFill>
                  <a:schemeClr val="accent2">
                    <a:lumMod val="75000"/>
                  </a:schemeClr>
                </a:solidFill>
              </a:rPr>
              <a:t>, </a:t>
            </a:r>
            <a:r>
              <a:rPr lang="en-US" sz="2000" err="1">
                <a:solidFill>
                  <a:schemeClr val="accent2">
                    <a:lumMod val="75000"/>
                  </a:schemeClr>
                </a:solidFill>
              </a:rPr>
              <a:t>Geschichte</a:t>
            </a:r>
            <a:r>
              <a:rPr lang="en-US" sz="2000">
                <a:solidFill>
                  <a:schemeClr val="accent2">
                    <a:lumMod val="75000"/>
                  </a:schemeClr>
                </a:solidFill>
              </a:rPr>
              <a:t>, Philosophie und </a:t>
            </a:r>
            <a:r>
              <a:rPr lang="en-US" sz="2000" err="1">
                <a:solidFill>
                  <a:schemeClr val="accent2">
                    <a:lumMod val="75000"/>
                  </a:schemeClr>
                </a:solidFill>
              </a:rPr>
              <a:t>Ethik</a:t>
            </a:r>
            <a:r>
              <a:rPr lang="en-US" sz="2000">
                <a:solidFill>
                  <a:schemeClr val="accent2">
                    <a:lumMod val="75000"/>
                  </a:schemeClr>
                </a:solidFill>
              </a:rPr>
              <a:t>, </a:t>
            </a:r>
            <a:r>
              <a:rPr lang="en-US" sz="2000" err="1">
                <a:solidFill>
                  <a:schemeClr val="accent2">
                    <a:lumMod val="75000"/>
                  </a:schemeClr>
                </a:solidFill>
              </a:rPr>
              <a:t>Wissenschaft</a:t>
            </a:r>
            <a:r>
              <a:rPr lang="en-US" sz="2000">
                <a:solidFill>
                  <a:schemeClr val="accent2">
                    <a:lumMod val="75000"/>
                  </a:schemeClr>
                </a:solidFill>
              </a:rPr>
              <a:t>, </a:t>
            </a:r>
            <a:r>
              <a:rPr lang="en-US" sz="2000" err="1">
                <a:solidFill>
                  <a:schemeClr val="accent2">
                    <a:lumMod val="75000"/>
                  </a:schemeClr>
                </a:solidFill>
              </a:rPr>
              <a:t>Staatsformen</a:t>
            </a:r>
            <a:r>
              <a:rPr lang="en-US" sz="2000">
                <a:solidFill>
                  <a:schemeClr val="accent2">
                    <a:lumMod val="75000"/>
                  </a:schemeClr>
                </a:solidFill>
              </a:rPr>
              <a:t>, </a:t>
            </a:r>
            <a:r>
              <a:rPr lang="en-US" sz="2000" err="1">
                <a:solidFill>
                  <a:schemeClr val="accent2">
                    <a:lumMod val="75000"/>
                  </a:schemeClr>
                </a:solidFill>
              </a:rPr>
              <a:t>Architektur</a:t>
            </a:r>
            <a:r>
              <a:rPr lang="en-US" sz="2000">
                <a:solidFill>
                  <a:schemeClr val="accent2">
                    <a:lumMod val="75000"/>
                  </a:schemeClr>
                </a:solidFill>
              </a:rPr>
              <a:t>, </a:t>
            </a:r>
            <a:r>
              <a:rPr lang="en-US" sz="2000" err="1">
                <a:solidFill>
                  <a:schemeClr val="accent2">
                    <a:lumMod val="75000"/>
                  </a:schemeClr>
                </a:solidFill>
              </a:rPr>
              <a:t>Künste</a:t>
            </a:r>
            <a:endParaRPr lang="de-DE" sz="2000"/>
          </a:p>
        </p:txBody>
      </p:sp>
      <p:sp>
        <p:nvSpPr>
          <p:cNvPr id="7" name="Rechteck 6">
            <a:extLst>
              <a:ext uri="{FF2B5EF4-FFF2-40B4-BE49-F238E27FC236}">
                <a16:creationId xmlns:a16="http://schemas.microsoft.com/office/drawing/2014/main" id="{54AE3975-7F2D-B34E-A7CE-591CA6E0B3E8}"/>
              </a:ext>
            </a:extLst>
          </p:cNvPr>
          <p:cNvSpPr/>
          <p:nvPr/>
        </p:nvSpPr>
        <p:spPr>
          <a:xfrm>
            <a:off x="2317752" y="275626"/>
            <a:ext cx="2829621" cy="461665"/>
          </a:xfrm>
          <a:prstGeom prst="rect">
            <a:avLst/>
          </a:prstGeom>
        </p:spPr>
        <p:txBody>
          <a:bodyPr wrap="none">
            <a:spAutoFit/>
          </a:bodyPr>
          <a:lstStyle/>
          <a:p>
            <a:r>
              <a:rPr lang="de-DE" sz="2400" b="1">
                <a:solidFill>
                  <a:schemeClr val="accent2">
                    <a:lumMod val="75000"/>
                  </a:schemeClr>
                </a:solidFill>
              </a:rPr>
              <a:t>Unterrichtsinhalte</a:t>
            </a:r>
          </a:p>
        </p:txBody>
      </p:sp>
    </p:spTree>
    <p:extLst>
      <p:ext uri="{BB962C8B-B14F-4D97-AF65-F5344CB8AC3E}">
        <p14:creationId xmlns:p14="http://schemas.microsoft.com/office/powerpoint/2010/main" val="5795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3000">
              <a:schemeClr val="accent1">
                <a:lumMod val="5000"/>
                <a:lumOff val="95000"/>
              </a:schemeClr>
            </a:gs>
            <a:gs pos="100000">
              <a:schemeClr val="accent2">
                <a:lumMod val="40000"/>
                <a:lumOff val="60000"/>
              </a:schemeClr>
            </a:gs>
            <a:gs pos="77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grpSp>
        <p:nvGrpSpPr>
          <p:cNvPr id="4102" name="Group 72">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4" name="Straight Connector 73">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itel 2"/>
          <p:cNvSpPr>
            <a:spLocks noGrp="1"/>
          </p:cNvSpPr>
          <p:nvPr>
            <p:ph type="title"/>
          </p:nvPr>
        </p:nvSpPr>
        <p:spPr>
          <a:xfrm>
            <a:off x="806270" y="1067069"/>
            <a:ext cx="6187161" cy="1562189"/>
          </a:xfrm>
        </p:spPr>
        <p:txBody>
          <a:bodyPr vert="horz" lIns="91440" tIns="45720" rIns="91440" bIns="45720" rtlCol="0" anchor="b">
            <a:noAutofit/>
          </a:bodyPr>
          <a:lstStyle/>
          <a:p>
            <a:pPr>
              <a:lnSpc>
                <a:spcPct val="90000"/>
              </a:lnSpc>
            </a:pPr>
            <a:r>
              <a:rPr lang="en-US" sz="3200"/>
              <a:t> </a:t>
            </a:r>
            <a:r>
              <a:rPr lang="en-US" sz="3200" b="1" err="1">
                <a:solidFill>
                  <a:schemeClr val="accent2">
                    <a:lumMod val="75000"/>
                  </a:schemeClr>
                </a:solidFill>
              </a:rPr>
              <a:t>Analysefähigkeit</a:t>
            </a:r>
            <a:r>
              <a:rPr lang="en-US" sz="3200" b="1">
                <a:solidFill>
                  <a:schemeClr val="accent2">
                    <a:lumMod val="75000"/>
                  </a:schemeClr>
                </a:solidFill>
              </a:rPr>
              <a:t> und </a:t>
            </a:r>
            <a:br>
              <a:rPr lang="en-US" sz="3200" b="1">
                <a:solidFill>
                  <a:schemeClr val="accent2">
                    <a:lumMod val="75000"/>
                  </a:schemeClr>
                </a:solidFill>
              </a:rPr>
            </a:br>
            <a:r>
              <a:rPr lang="en-US" sz="3200" b="1">
                <a:solidFill>
                  <a:schemeClr val="accent2">
                    <a:lumMod val="75000"/>
                  </a:schemeClr>
                </a:solidFill>
              </a:rPr>
              <a:t>            </a:t>
            </a:r>
            <a:r>
              <a:rPr lang="en-US" sz="3200" b="1" err="1">
                <a:solidFill>
                  <a:schemeClr val="accent2">
                    <a:lumMod val="75000"/>
                  </a:schemeClr>
                </a:solidFill>
              </a:rPr>
              <a:t>Sprachbewusstsein</a:t>
            </a:r>
            <a:r>
              <a:rPr lang="en-US" sz="3200" b="1">
                <a:solidFill>
                  <a:schemeClr val="accent2">
                    <a:lumMod val="75000"/>
                  </a:schemeClr>
                </a:solidFill>
              </a:rPr>
              <a:t>, </a:t>
            </a:r>
            <a:br>
              <a:rPr lang="en-US" sz="3200" b="1">
                <a:solidFill>
                  <a:schemeClr val="accent2">
                    <a:lumMod val="75000"/>
                  </a:schemeClr>
                </a:solidFill>
              </a:rPr>
            </a:br>
            <a:r>
              <a:rPr lang="en-US" sz="3200" b="1">
                <a:solidFill>
                  <a:schemeClr val="accent2">
                    <a:lumMod val="75000"/>
                  </a:schemeClr>
                </a:solidFill>
              </a:rPr>
              <a:t>	</a:t>
            </a:r>
            <a:r>
              <a:rPr lang="en-US" sz="3200" b="1" err="1">
                <a:solidFill>
                  <a:schemeClr val="accent2">
                    <a:lumMod val="75000"/>
                  </a:schemeClr>
                </a:solidFill>
              </a:rPr>
              <a:t>Ausdauer</a:t>
            </a:r>
            <a:r>
              <a:rPr lang="en-US" sz="3200" b="1">
                <a:solidFill>
                  <a:schemeClr val="accent2">
                    <a:lumMod val="75000"/>
                  </a:schemeClr>
                </a:solidFill>
              </a:rPr>
              <a:t> und </a:t>
            </a:r>
            <a:r>
              <a:rPr lang="en-US" sz="3200" b="1" err="1">
                <a:solidFill>
                  <a:schemeClr val="accent2">
                    <a:lumMod val="75000"/>
                  </a:schemeClr>
                </a:solidFill>
              </a:rPr>
              <a:t>Beharrlichkeit</a:t>
            </a:r>
            <a:r>
              <a:rPr lang="en-US" sz="3200" b="1">
                <a:solidFill>
                  <a:schemeClr val="accent2">
                    <a:lumMod val="75000"/>
                  </a:schemeClr>
                </a:solidFill>
              </a:rPr>
              <a:t> </a:t>
            </a:r>
            <a:endParaRPr lang="en-US" sz="3200"/>
          </a:p>
        </p:txBody>
      </p:sp>
      <p:pic>
        <p:nvPicPr>
          <p:cNvPr id="4099" name="Picture 3" descr="Ein Bild, das Text enthält.&#10;&#10;Automatisch generierte Beschreibu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3540" y="4679565"/>
            <a:ext cx="2180958" cy="118028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Ein Bild, das Nudelholz enthält.&#10;&#10;Automatisch generierte Beschreibu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42241" y="2660121"/>
            <a:ext cx="1637607" cy="17027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a:extLst>
              <a:ext uri="{FF2B5EF4-FFF2-40B4-BE49-F238E27FC236}">
                <a16:creationId xmlns:a16="http://schemas.microsoft.com/office/drawing/2014/main" id="{0E497D21-D326-F343-939D-BEB67F4D9490}"/>
              </a:ext>
            </a:extLst>
          </p:cNvPr>
          <p:cNvSpPr txBox="1"/>
          <p:nvPr/>
        </p:nvSpPr>
        <p:spPr>
          <a:xfrm>
            <a:off x="356695" y="3681413"/>
            <a:ext cx="6804666" cy="2677656"/>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err="1">
                <a:solidFill>
                  <a:schemeClr val="accent2">
                    <a:lumMod val="75000"/>
                  </a:schemeClr>
                </a:solidFill>
                <a:sym typeface="Wingdings" pitchFamily="2" charset="2"/>
              </a:rPr>
              <a:t>Problemlösefähigkeit</a:t>
            </a:r>
            <a:r>
              <a:rPr lang="en-US" sz="2800" dirty="0">
                <a:solidFill>
                  <a:schemeClr val="accent2">
                    <a:lumMod val="75000"/>
                  </a:schemeClr>
                </a:solidFill>
              </a:rPr>
              <a:t> </a:t>
            </a:r>
          </a:p>
          <a:p>
            <a:pPr marL="457200" indent="-457200">
              <a:buFont typeface="Courier New" panose="02070309020205020404" pitchFamily="49" charset="0"/>
              <a:buChar char="o"/>
            </a:pPr>
            <a:r>
              <a:rPr lang="en-US" sz="2800" dirty="0" err="1">
                <a:solidFill>
                  <a:schemeClr val="accent2">
                    <a:lumMod val="75000"/>
                  </a:schemeClr>
                </a:solidFill>
                <a:sym typeface="Wingdings" pitchFamily="2" charset="2"/>
              </a:rPr>
              <a:t>tieferes</a:t>
            </a:r>
            <a:r>
              <a:rPr lang="en-US" sz="2800" dirty="0">
                <a:solidFill>
                  <a:schemeClr val="accent2">
                    <a:lumMod val="75000"/>
                  </a:schemeClr>
                </a:solidFill>
                <a:sym typeface="Wingdings" pitchFamily="2" charset="2"/>
              </a:rPr>
              <a:t> </a:t>
            </a:r>
            <a:r>
              <a:rPr lang="en-US" sz="2800" dirty="0" err="1">
                <a:solidFill>
                  <a:schemeClr val="accent2">
                    <a:lumMod val="75000"/>
                  </a:schemeClr>
                </a:solidFill>
                <a:sym typeface="Wingdings" pitchFamily="2" charset="2"/>
              </a:rPr>
              <a:t>Verständnis</a:t>
            </a:r>
            <a:r>
              <a:rPr lang="en-US" sz="2800" dirty="0">
                <a:solidFill>
                  <a:schemeClr val="accent2">
                    <a:lumMod val="75000"/>
                  </a:schemeClr>
                </a:solidFill>
                <a:sym typeface="Wingdings" pitchFamily="2" charset="2"/>
              </a:rPr>
              <a:t> der </a:t>
            </a:r>
            <a:r>
              <a:rPr lang="en-US" sz="2800" dirty="0" err="1">
                <a:solidFill>
                  <a:schemeClr val="accent2">
                    <a:lumMod val="75000"/>
                  </a:schemeClr>
                </a:solidFill>
                <a:sym typeface="Wingdings" pitchFamily="2" charset="2"/>
              </a:rPr>
              <a:t>Muttersprache</a:t>
            </a:r>
            <a:endParaRPr lang="en-US" sz="2800" dirty="0">
              <a:solidFill>
                <a:schemeClr val="accent2">
                  <a:lumMod val="75000"/>
                </a:schemeClr>
              </a:solidFill>
              <a:sym typeface="Wingdings" pitchFamily="2" charset="2"/>
            </a:endParaRPr>
          </a:p>
          <a:p>
            <a:pPr marL="457200" indent="-457200">
              <a:buFont typeface="Courier New" panose="02070309020205020404" pitchFamily="49" charset="0"/>
              <a:buChar char="o"/>
            </a:pPr>
            <a:r>
              <a:rPr lang="en-US" sz="2800" dirty="0" err="1">
                <a:solidFill>
                  <a:schemeClr val="accent2">
                    <a:lumMod val="75000"/>
                  </a:schemeClr>
                </a:solidFill>
              </a:rPr>
              <a:t>Literarische</a:t>
            </a:r>
            <a:r>
              <a:rPr lang="en-US" sz="2800" dirty="0">
                <a:solidFill>
                  <a:schemeClr val="accent2">
                    <a:lumMod val="75000"/>
                  </a:schemeClr>
                </a:solidFill>
              </a:rPr>
              <a:t> </a:t>
            </a:r>
            <a:r>
              <a:rPr lang="en-US" sz="2800" dirty="0" err="1">
                <a:solidFill>
                  <a:schemeClr val="accent2">
                    <a:lumMod val="75000"/>
                  </a:schemeClr>
                </a:solidFill>
              </a:rPr>
              <a:t>Bildung</a:t>
            </a:r>
            <a:endParaRPr lang="en-US" sz="2800" dirty="0">
              <a:solidFill>
                <a:schemeClr val="accent2">
                  <a:lumMod val="75000"/>
                </a:schemeClr>
              </a:solidFill>
            </a:endParaRPr>
          </a:p>
          <a:p>
            <a:pPr marL="457200" indent="-457200">
              <a:buFont typeface="Courier New" panose="02070309020205020404" pitchFamily="49" charset="0"/>
              <a:buChar char="o"/>
            </a:pPr>
            <a:endParaRPr lang="en-US" sz="2800" dirty="0">
              <a:solidFill>
                <a:schemeClr val="accent2">
                  <a:lumMod val="75000"/>
                </a:schemeClr>
              </a:solidFill>
            </a:endParaRPr>
          </a:p>
          <a:p>
            <a:pPr marL="457200" indent="-457200">
              <a:buFont typeface="Courier New" panose="02070309020205020404" pitchFamily="49" charset="0"/>
              <a:buChar char="o"/>
            </a:pPr>
            <a:r>
              <a:rPr lang="en-US" sz="2800" dirty="0" err="1">
                <a:solidFill>
                  <a:schemeClr val="accent2">
                    <a:lumMod val="75000"/>
                  </a:schemeClr>
                </a:solidFill>
              </a:rPr>
              <a:t>Unterrichtssprache</a:t>
            </a:r>
            <a:r>
              <a:rPr lang="en-US" sz="2800" dirty="0">
                <a:solidFill>
                  <a:schemeClr val="accent2">
                    <a:lumMod val="75000"/>
                  </a:schemeClr>
                </a:solidFill>
              </a:rPr>
              <a:t> </a:t>
            </a:r>
            <a:r>
              <a:rPr lang="en-US" sz="2800" dirty="0" err="1">
                <a:solidFill>
                  <a:schemeClr val="accent2">
                    <a:lumMod val="75000"/>
                  </a:schemeClr>
                </a:solidFill>
              </a:rPr>
              <a:t>ist</a:t>
            </a:r>
            <a:r>
              <a:rPr lang="en-US" sz="2800">
                <a:solidFill>
                  <a:schemeClr val="accent2">
                    <a:lumMod val="75000"/>
                  </a:schemeClr>
                </a:solidFill>
              </a:rPr>
              <a:t> Deutsch!</a:t>
            </a:r>
            <a:endParaRPr lang="de-DE" sz="2800" dirty="0">
              <a:solidFill>
                <a:schemeClr val="accent2">
                  <a:lumMod val="75000"/>
                </a:schemeClr>
              </a:solidFill>
            </a:endParaRPr>
          </a:p>
        </p:txBody>
      </p:sp>
      <p:sp>
        <p:nvSpPr>
          <p:cNvPr id="2" name="Interaktive Schaltfläche: Informationen abrufen 1">
            <a:hlinkClick r:id="rId5" action="ppaction://hlinksldjump" highlightClick="1"/>
            <a:extLst>
              <a:ext uri="{FF2B5EF4-FFF2-40B4-BE49-F238E27FC236}">
                <a16:creationId xmlns:a16="http://schemas.microsoft.com/office/drawing/2014/main" id="{22CA34A9-1746-4D43-AFA7-06FFB25513EE}"/>
              </a:ext>
            </a:extLst>
          </p:cNvPr>
          <p:cNvSpPr/>
          <p:nvPr/>
        </p:nvSpPr>
        <p:spPr>
          <a:xfrm>
            <a:off x="482234" y="2798117"/>
            <a:ext cx="648072" cy="648072"/>
          </a:xfrm>
          <a:prstGeom prst="actionButtonInformation">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83978FD1-D716-4EA2-AD81-C73B863BCE05}"/>
              </a:ext>
            </a:extLst>
          </p:cNvPr>
          <p:cNvSpPr txBox="1"/>
          <p:nvPr/>
        </p:nvSpPr>
        <p:spPr>
          <a:xfrm>
            <a:off x="179512" y="79049"/>
            <a:ext cx="1550446" cy="584775"/>
          </a:xfrm>
          <a:prstGeom prst="rect">
            <a:avLst/>
          </a:prstGeom>
          <a:solidFill>
            <a:schemeClr val="accent2">
              <a:lumMod val="20000"/>
              <a:lumOff val="80000"/>
            </a:schemeClr>
          </a:solidFill>
        </p:spPr>
        <p:txBody>
          <a:bodyPr wrap="square" rtlCol="0">
            <a:spAutoFit/>
          </a:bodyPr>
          <a:lstStyle/>
          <a:p>
            <a:r>
              <a:rPr lang="de-DE" sz="3200">
                <a:solidFill>
                  <a:schemeClr val="accent2">
                    <a:lumMod val="75000"/>
                  </a:schemeClr>
                </a:solidFill>
              </a:rPr>
              <a:t>LATEIN</a:t>
            </a:r>
          </a:p>
        </p:txBody>
      </p:sp>
      <p:sp>
        <p:nvSpPr>
          <p:cNvPr id="6" name="Textfeld 5">
            <a:extLst>
              <a:ext uri="{FF2B5EF4-FFF2-40B4-BE49-F238E27FC236}">
                <a16:creationId xmlns:a16="http://schemas.microsoft.com/office/drawing/2014/main" id="{23A1FA1C-653D-FE49-A6A9-866CAA37DEEE}"/>
              </a:ext>
            </a:extLst>
          </p:cNvPr>
          <p:cNvSpPr txBox="1"/>
          <p:nvPr/>
        </p:nvSpPr>
        <p:spPr>
          <a:xfrm>
            <a:off x="1961346" y="274908"/>
            <a:ext cx="2829621" cy="461665"/>
          </a:xfrm>
          <a:prstGeom prst="rect">
            <a:avLst/>
          </a:prstGeom>
          <a:noFill/>
        </p:spPr>
        <p:txBody>
          <a:bodyPr wrap="none" rtlCol="0">
            <a:spAutoFit/>
          </a:bodyPr>
          <a:lstStyle/>
          <a:p>
            <a:r>
              <a:rPr lang="de-DE" sz="2400" b="1">
                <a:solidFill>
                  <a:schemeClr val="accent2">
                    <a:lumMod val="75000"/>
                  </a:schemeClr>
                </a:solidFill>
              </a:rPr>
              <a:t>Unterrichtsinhalte</a:t>
            </a:r>
          </a:p>
        </p:txBody>
      </p:sp>
    </p:spTree>
    <p:extLst>
      <p:ext uri="{BB962C8B-B14F-4D97-AF65-F5344CB8AC3E}">
        <p14:creationId xmlns:p14="http://schemas.microsoft.com/office/powerpoint/2010/main" val="134403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3000">
              <a:schemeClr val="accent1">
                <a:lumMod val="5000"/>
                <a:lumOff val="95000"/>
              </a:schemeClr>
            </a:gs>
            <a:gs pos="100000">
              <a:schemeClr val="accent2">
                <a:lumMod val="40000"/>
                <a:lumOff val="60000"/>
              </a:schemeClr>
            </a:gs>
            <a:gs pos="77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287524" y="1142491"/>
            <a:ext cx="6084676" cy="1755775"/>
          </a:xfrm>
        </p:spPr>
        <p:txBody>
          <a:bodyPr>
            <a:normAutofit fontScale="90000"/>
          </a:bodyPr>
          <a:lstStyle/>
          <a:p>
            <a:r>
              <a:rPr lang="de-DE">
                <a:solidFill>
                  <a:schemeClr val="accent2">
                    <a:lumMod val="75000"/>
                  </a:schemeClr>
                </a:solidFill>
                <a:latin typeface="+mn-lt"/>
              </a:rPr>
              <a:t>Bewusstsein für Ästhetik, </a:t>
            </a:r>
            <a:br>
              <a:rPr lang="de-DE">
                <a:solidFill>
                  <a:schemeClr val="accent2">
                    <a:lumMod val="75000"/>
                  </a:schemeClr>
                </a:solidFill>
                <a:latin typeface="+mn-lt"/>
              </a:rPr>
            </a:br>
            <a:r>
              <a:rPr lang="de-DE">
                <a:solidFill>
                  <a:schemeClr val="accent2">
                    <a:lumMod val="75000"/>
                  </a:schemeClr>
                </a:solidFill>
                <a:latin typeface="+mn-lt"/>
              </a:rPr>
              <a:t>	Persönlichkeitsbildung und 		 Wertevermittlung</a:t>
            </a:r>
            <a:br>
              <a:rPr lang="de-DE" sz="2700">
                <a:solidFill>
                  <a:prstClr val="black">
                    <a:lumMod val="85000"/>
                    <a:lumOff val="15000"/>
                  </a:prstClr>
                </a:solidFill>
                <a:latin typeface="Comic Sans MS" pitchFamily="66" charset="0"/>
              </a:rPr>
            </a:br>
            <a:br>
              <a:rPr lang="de-DE" sz="2700">
                <a:solidFill>
                  <a:prstClr val="black">
                    <a:lumMod val="85000"/>
                    <a:lumOff val="15000"/>
                  </a:prstClr>
                </a:solidFill>
                <a:latin typeface="Comic Sans MS" pitchFamily="66" charset="0"/>
              </a:rPr>
            </a:br>
            <a:endParaRPr lang="de-DE" sz="600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870647"/>
            <a:ext cx="28352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883064"/>
            <a:ext cx="299402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2276872"/>
            <a:ext cx="1895475"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a:extLst>
              <a:ext uri="{FF2B5EF4-FFF2-40B4-BE49-F238E27FC236}">
                <a16:creationId xmlns:a16="http://schemas.microsoft.com/office/drawing/2014/main" id="{43DD4E56-B3B6-4037-BC04-369AC8EF7237}"/>
              </a:ext>
            </a:extLst>
          </p:cNvPr>
          <p:cNvSpPr txBox="1"/>
          <p:nvPr/>
        </p:nvSpPr>
        <p:spPr>
          <a:xfrm>
            <a:off x="179512" y="79049"/>
            <a:ext cx="1428789" cy="584775"/>
          </a:xfrm>
          <a:prstGeom prst="rect">
            <a:avLst/>
          </a:prstGeom>
          <a:solidFill>
            <a:schemeClr val="accent1">
              <a:lumMod val="20000"/>
              <a:lumOff val="80000"/>
            </a:schemeClr>
          </a:solidFill>
        </p:spPr>
        <p:txBody>
          <a:bodyPr wrap="none" rtlCol="0">
            <a:spAutoFit/>
          </a:bodyPr>
          <a:lstStyle/>
          <a:p>
            <a:r>
              <a:rPr lang="de-DE" sz="3200">
                <a:solidFill>
                  <a:schemeClr val="accent2">
                    <a:lumMod val="75000"/>
                  </a:schemeClr>
                </a:solidFill>
              </a:rPr>
              <a:t>LATEIN</a:t>
            </a:r>
          </a:p>
        </p:txBody>
      </p:sp>
      <p:sp>
        <p:nvSpPr>
          <p:cNvPr id="4" name="Rechteck 3">
            <a:extLst>
              <a:ext uri="{FF2B5EF4-FFF2-40B4-BE49-F238E27FC236}">
                <a16:creationId xmlns:a16="http://schemas.microsoft.com/office/drawing/2014/main" id="{A91E5E1A-4FBD-3143-B053-2F24FE0AF227}"/>
              </a:ext>
            </a:extLst>
          </p:cNvPr>
          <p:cNvSpPr/>
          <p:nvPr/>
        </p:nvSpPr>
        <p:spPr>
          <a:xfrm>
            <a:off x="2521103" y="219161"/>
            <a:ext cx="2829621" cy="461665"/>
          </a:xfrm>
          <a:prstGeom prst="rect">
            <a:avLst/>
          </a:prstGeom>
        </p:spPr>
        <p:txBody>
          <a:bodyPr wrap="none">
            <a:spAutoFit/>
          </a:bodyPr>
          <a:lstStyle/>
          <a:p>
            <a:r>
              <a:rPr lang="de-DE" sz="2400" b="1">
                <a:solidFill>
                  <a:schemeClr val="accent2">
                    <a:lumMod val="75000"/>
                  </a:schemeClr>
                </a:solidFill>
              </a:rPr>
              <a:t>Unterrichtsinhalte</a:t>
            </a:r>
          </a:p>
        </p:txBody>
      </p:sp>
    </p:spTree>
    <p:extLst>
      <p:ext uri="{BB962C8B-B14F-4D97-AF65-F5344CB8AC3E}">
        <p14:creationId xmlns:p14="http://schemas.microsoft.com/office/powerpoint/2010/main" val="4093351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3000">
              <a:schemeClr val="accent1">
                <a:lumMod val="5000"/>
                <a:lumOff val="95000"/>
              </a:schemeClr>
            </a:gs>
            <a:gs pos="100000">
              <a:schemeClr val="accent2">
                <a:lumMod val="40000"/>
                <a:lumOff val="60000"/>
              </a:schemeClr>
            </a:gs>
            <a:gs pos="77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Textfeld 2"/>
          <p:cNvSpPr txBox="1"/>
          <p:nvPr/>
        </p:nvSpPr>
        <p:spPr>
          <a:xfrm>
            <a:off x="251520" y="394704"/>
            <a:ext cx="6984776" cy="523220"/>
          </a:xfrm>
          <a:prstGeom prst="rect">
            <a:avLst/>
          </a:prstGeom>
          <a:noFill/>
        </p:spPr>
        <p:txBody>
          <a:bodyPr wrap="square" rtlCol="0">
            <a:spAutoFit/>
          </a:bodyPr>
          <a:lstStyle/>
          <a:p>
            <a:r>
              <a:rPr lang="de-DE" sz="2800">
                <a:solidFill>
                  <a:schemeClr val="accent2">
                    <a:lumMod val="50000"/>
                  </a:schemeClr>
                </a:solidFill>
              </a:rPr>
              <a:t>KURZUM: </a:t>
            </a:r>
            <a:r>
              <a:rPr lang="de-DE" sz="2800" u="sng">
                <a:solidFill>
                  <a:schemeClr val="accent2">
                    <a:lumMod val="50000"/>
                  </a:schemeClr>
                </a:solidFill>
              </a:rPr>
              <a:t>Latein ist mehr als eine Sprache</a:t>
            </a:r>
            <a:r>
              <a:rPr lang="de-DE" sz="2800">
                <a:solidFill>
                  <a:schemeClr val="accent2">
                    <a:lumMod val="50000"/>
                  </a:schemeClr>
                </a:solidFill>
              </a:rPr>
              <a:t>! </a:t>
            </a:r>
          </a:p>
        </p:txBody>
      </p:sp>
      <p:pic>
        <p:nvPicPr>
          <p:cNvPr id="4" name="Bild 4" descr="http://www.roeka-alzey.de/include/editor/UserFiles/Image/Fachschaften/Latein-1.jpg"/>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132856"/>
            <a:ext cx="4673603" cy="3295844"/>
          </a:xfrm>
          <a:prstGeom prst="rect">
            <a:avLst/>
          </a:prstGeom>
          <a:noFill/>
          <a:ln>
            <a:noFill/>
          </a:ln>
        </p:spPr>
      </p:pic>
      <p:sp>
        <p:nvSpPr>
          <p:cNvPr id="7" name="Textfeld 6">
            <a:extLst>
              <a:ext uri="{FF2B5EF4-FFF2-40B4-BE49-F238E27FC236}">
                <a16:creationId xmlns:a16="http://schemas.microsoft.com/office/drawing/2014/main" id="{EE4C7018-1D56-CD4E-AFD9-17435B42F856}"/>
              </a:ext>
            </a:extLst>
          </p:cNvPr>
          <p:cNvSpPr txBox="1"/>
          <p:nvPr/>
        </p:nvSpPr>
        <p:spPr>
          <a:xfrm>
            <a:off x="555601" y="5673813"/>
            <a:ext cx="6552728" cy="830997"/>
          </a:xfrm>
          <a:prstGeom prst="rect">
            <a:avLst/>
          </a:prstGeom>
          <a:noFill/>
        </p:spPr>
        <p:txBody>
          <a:bodyPr wrap="square" rtlCol="0">
            <a:spAutoFit/>
          </a:bodyPr>
          <a:lstStyle/>
          <a:p>
            <a:r>
              <a:rPr lang="de-DE" sz="2400">
                <a:solidFill>
                  <a:schemeClr val="accent1">
                    <a:lumMod val="50000"/>
                  </a:schemeClr>
                </a:solidFill>
              </a:rPr>
              <a:t>Latein lernen – ein spannender Schritt im 	Prozess der „Weltaneignung“</a:t>
            </a:r>
          </a:p>
        </p:txBody>
      </p:sp>
      <p:sp>
        <p:nvSpPr>
          <p:cNvPr id="10" name="Textfeld 9">
            <a:extLst>
              <a:ext uri="{FF2B5EF4-FFF2-40B4-BE49-F238E27FC236}">
                <a16:creationId xmlns:a16="http://schemas.microsoft.com/office/drawing/2014/main" id="{53363395-7D2A-8245-B4EE-8E781B0D6B70}"/>
              </a:ext>
            </a:extLst>
          </p:cNvPr>
          <p:cNvSpPr txBox="1"/>
          <p:nvPr/>
        </p:nvSpPr>
        <p:spPr>
          <a:xfrm>
            <a:off x="555601" y="1160721"/>
            <a:ext cx="6552728" cy="1107996"/>
          </a:xfrm>
          <a:prstGeom prst="rect">
            <a:avLst/>
          </a:prstGeom>
          <a:noFill/>
        </p:spPr>
        <p:txBody>
          <a:bodyPr wrap="square" rtlCol="0">
            <a:spAutoFit/>
          </a:bodyPr>
          <a:lstStyle/>
          <a:p>
            <a:r>
              <a:rPr lang="de-DE" sz="2400">
                <a:solidFill>
                  <a:schemeClr val="accent1">
                    <a:lumMod val="50000"/>
                  </a:schemeClr>
                </a:solidFill>
              </a:rPr>
              <a:t>Latein lernen – Verbindung von 	Vergangenheit, Gegenwart und Zukunft</a:t>
            </a:r>
          </a:p>
          <a:p>
            <a:pPr marL="285750" indent="-285750">
              <a:buFont typeface="Arial" panose="020B0604020202020204" pitchFamily="34" charset="0"/>
              <a:buChar char="•"/>
            </a:pPr>
            <a:endParaRPr lang="de-DE"/>
          </a:p>
        </p:txBody>
      </p:sp>
    </p:spTree>
    <p:extLst>
      <p:ext uri="{BB962C8B-B14F-4D97-AF65-F5344CB8AC3E}">
        <p14:creationId xmlns:p14="http://schemas.microsoft.com/office/powerpoint/2010/main" val="112735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3000">
              <a:schemeClr val="accent1">
                <a:lumMod val="5000"/>
                <a:lumOff val="95000"/>
              </a:schemeClr>
            </a:gs>
            <a:gs pos="100000">
              <a:schemeClr val="accent2">
                <a:lumMod val="40000"/>
                <a:lumOff val="60000"/>
              </a:schemeClr>
            </a:gs>
            <a:gs pos="77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3" name="Picture 2" descr="Cover">
            <a:extLst>
              <a:ext uri="{FF2B5EF4-FFF2-40B4-BE49-F238E27FC236}">
                <a16:creationId xmlns:a16="http://schemas.microsoft.com/office/drawing/2014/main" id="{A31C3B2C-CA70-DB6D-0F27-752D2C8C9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196752"/>
            <a:ext cx="3859085" cy="5147035"/>
          </a:xfrm>
          <a:prstGeom prst="rect">
            <a:avLst/>
          </a:prstGeom>
          <a:noFill/>
          <a:extLst>
            <a:ext uri="{909E8E84-426E-40DD-AFC4-6F175D3DCCD1}">
              <a14:hiddenFill xmlns:a14="http://schemas.microsoft.com/office/drawing/2010/main">
                <a:solidFill>
                  <a:srgbClr val="FFFFFF"/>
                </a:solidFill>
              </a14:hiddenFill>
            </a:ext>
          </a:extLst>
        </p:spPr>
      </p:pic>
      <p:sp>
        <p:nvSpPr>
          <p:cNvPr id="5" name="Sprechblase: oval 4">
            <a:extLst>
              <a:ext uri="{FF2B5EF4-FFF2-40B4-BE49-F238E27FC236}">
                <a16:creationId xmlns:a16="http://schemas.microsoft.com/office/drawing/2014/main" id="{39C61532-28AF-46CC-81AE-029A20ECE688}"/>
              </a:ext>
            </a:extLst>
          </p:cNvPr>
          <p:cNvSpPr/>
          <p:nvPr/>
        </p:nvSpPr>
        <p:spPr>
          <a:xfrm>
            <a:off x="231874" y="4194392"/>
            <a:ext cx="3024336" cy="1980800"/>
          </a:xfrm>
          <a:prstGeom prst="wedgeEllipseCallout">
            <a:avLst>
              <a:gd name="adj1" fmla="val 102272"/>
              <a:gd name="adj2" fmla="val -897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Bis bald!</a:t>
            </a:r>
          </a:p>
        </p:txBody>
      </p:sp>
      <p:sp>
        <p:nvSpPr>
          <p:cNvPr id="2" name="Sprechblase: oval 1">
            <a:extLst>
              <a:ext uri="{FF2B5EF4-FFF2-40B4-BE49-F238E27FC236}">
                <a16:creationId xmlns:a16="http://schemas.microsoft.com/office/drawing/2014/main" id="{CBE01AB3-9730-488B-8C82-911D6522713E}"/>
              </a:ext>
            </a:extLst>
          </p:cNvPr>
          <p:cNvSpPr/>
          <p:nvPr/>
        </p:nvSpPr>
        <p:spPr>
          <a:xfrm>
            <a:off x="527511" y="1366434"/>
            <a:ext cx="3096344" cy="1152128"/>
          </a:xfrm>
          <a:prstGeom prst="wedgeEllipseCallout">
            <a:avLst>
              <a:gd name="adj1" fmla="val 55400"/>
              <a:gd name="adj2" fmla="val 477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Valete!</a:t>
            </a:r>
          </a:p>
        </p:txBody>
      </p:sp>
      <p:sp>
        <p:nvSpPr>
          <p:cNvPr id="4" name="Textfeld 3">
            <a:extLst>
              <a:ext uri="{FF2B5EF4-FFF2-40B4-BE49-F238E27FC236}">
                <a16:creationId xmlns:a16="http://schemas.microsoft.com/office/drawing/2014/main" id="{8CBB1505-877D-0E7C-B3D8-26662060BFA4}"/>
              </a:ext>
            </a:extLst>
          </p:cNvPr>
          <p:cNvSpPr txBox="1"/>
          <p:nvPr/>
        </p:nvSpPr>
        <p:spPr>
          <a:xfrm>
            <a:off x="1489435" y="443060"/>
            <a:ext cx="3894656" cy="646331"/>
          </a:xfrm>
          <a:prstGeom prst="rect">
            <a:avLst/>
          </a:prstGeom>
          <a:noFill/>
        </p:spPr>
        <p:txBody>
          <a:bodyPr wrap="none" rtlCol="0">
            <a:spAutoFit/>
          </a:bodyPr>
          <a:lstStyle/>
          <a:p>
            <a:r>
              <a:rPr lang="de-DE" dirty="0"/>
              <a:t>Weitere Infos gerne am 19.04.2023!</a:t>
            </a:r>
          </a:p>
          <a:p>
            <a:endParaRPr lang="de-DE" dirty="0"/>
          </a:p>
        </p:txBody>
      </p:sp>
    </p:spTree>
    <p:extLst>
      <p:ext uri="{BB962C8B-B14F-4D97-AF65-F5344CB8AC3E}">
        <p14:creationId xmlns:p14="http://schemas.microsoft.com/office/powerpoint/2010/main" val="26906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4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preadshirt.net/image-server/v1/designs/15523097,width%3D178,height%3D178/Lorbeerkranz-SPQR-R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21382"/>
            <a:ext cx="169545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A54A86A-A166-3044-970E-4B05F4FCEE62}"/>
              </a:ext>
            </a:extLst>
          </p:cNvPr>
          <p:cNvPicPr>
            <a:picLocks noChangeAspect="1" noChangeArrowheads="1"/>
          </p:cNvPicPr>
          <p:nvPr/>
        </p:nvPicPr>
        <p:blipFill>
          <a:blip r:embed="rId4"/>
          <a:srcRect/>
          <a:stretch>
            <a:fillRect/>
          </a:stretch>
        </p:blipFill>
        <p:spPr bwMode="auto">
          <a:xfrm>
            <a:off x="3059832" y="836712"/>
            <a:ext cx="3024336" cy="2742339"/>
          </a:xfrm>
          <a:prstGeom prst="rect">
            <a:avLst/>
          </a:prstGeom>
          <a:noFill/>
          <a:ln w="9525">
            <a:noFill/>
            <a:miter lim="800000"/>
            <a:headEnd/>
            <a:tailEnd/>
          </a:ln>
        </p:spPr>
      </p:pic>
      <p:sp>
        <p:nvSpPr>
          <p:cNvPr id="9" name="Untertitel 8">
            <a:extLst>
              <a:ext uri="{FF2B5EF4-FFF2-40B4-BE49-F238E27FC236}">
                <a16:creationId xmlns:a16="http://schemas.microsoft.com/office/drawing/2014/main" id="{FFAD69A5-EE73-CB43-B2DA-7F473BA955A0}"/>
              </a:ext>
            </a:extLst>
          </p:cNvPr>
          <p:cNvSpPr>
            <a:spLocks noGrp="1"/>
          </p:cNvSpPr>
          <p:nvPr>
            <p:ph type="subTitle" idx="1"/>
          </p:nvPr>
        </p:nvSpPr>
        <p:spPr>
          <a:xfrm>
            <a:off x="1130595" y="4050834"/>
            <a:ext cx="5826719" cy="1695450"/>
          </a:xfrm>
        </p:spPr>
        <p:txBody>
          <a:bodyPr>
            <a:normAutofit fontScale="92500" lnSpcReduction="10000"/>
          </a:bodyPr>
          <a:lstStyle/>
          <a:p>
            <a:pPr algn="l"/>
            <a:r>
              <a:rPr lang="de-DE" sz="3600" b="1" err="1">
                <a:solidFill>
                  <a:schemeClr val="accent2">
                    <a:lumMod val="50000"/>
                  </a:schemeClr>
                </a:solidFill>
                <a:latin typeface="+mj-lt"/>
                <a:cs typeface="Arial" pitchFamily="34" charset="0"/>
              </a:rPr>
              <a:t>Salvete</a:t>
            </a:r>
            <a:r>
              <a:rPr lang="de-DE" sz="3600" b="1">
                <a:solidFill>
                  <a:schemeClr val="accent2">
                    <a:lumMod val="50000"/>
                  </a:schemeClr>
                </a:solidFill>
                <a:latin typeface="+mj-lt"/>
                <a:cs typeface="Arial" pitchFamily="34" charset="0"/>
              </a:rPr>
              <a:t>, </a:t>
            </a:r>
          </a:p>
          <a:p>
            <a:pPr algn="ctr"/>
            <a:r>
              <a:rPr lang="de-DE" sz="3600" b="1" err="1">
                <a:solidFill>
                  <a:schemeClr val="accent2">
                    <a:lumMod val="50000"/>
                  </a:schemeClr>
                </a:solidFill>
                <a:latin typeface="+mj-lt"/>
                <a:cs typeface="Arial" pitchFamily="34" charset="0"/>
              </a:rPr>
              <a:t>parentes</a:t>
            </a:r>
            <a:r>
              <a:rPr lang="de-DE" sz="3600" b="1">
                <a:solidFill>
                  <a:schemeClr val="accent2">
                    <a:lumMod val="50000"/>
                  </a:schemeClr>
                </a:solidFill>
                <a:latin typeface="+mj-lt"/>
                <a:cs typeface="Arial" pitchFamily="34" charset="0"/>
              </a:rPr>
              <a:t> </a:t>
            </a:r>
            <a:r>
              <a:rPr lang="de-DE" sz="3600" b="1" err="1">
                <a:solidFill>
                  <a:schemeClr val="accent2">
                    <a:lumMod val="50000"/>
                  </a:schemeClr>
                </a:solidFill>
                <a:latin typeface="+mj-lt"/>
                <a:cs typeface="Arial" pitchFamily="34" charset="0"/>
              </a:rPr>
              <a:t>discipulique</a:t>
            </a:r>
            <a:r>
              <a:rPr lang="de-DE" sz="3600" b="1">
                <a:solidFill>
                  <a:schemeClr val="accent2">
                    <a:lumMod val="50000"/>
                  </a:schemeClr>
                </a:solidFill>
                <a:latin typeface="+mj-lt"/>
                <a:cs typeface="Arial" pitchFamily="34" charset="0"/>
              </a:rPr>
              <a:t> </a:t>
            </a:r>
            <a:r>
              <a:rPr lang="de-DE" sz="3600" b="1" err="1">
                <a:solidFill>
                  <a:schemeClr val="accent2">
                    <a:lumMod val="50000"/>
                  </a:schemeClr>
                </a:solidFill>
                <a:latin typeface="+mj-lt"/>
                <a:cs typeface="Arial" pitchFamily="34" charset="0"/>
              </a:rPr>
              <a:t>carissimi</a:t>
            </a:r>
            <a:r>
              <a:rPr lang="de-DE" sz="3600" b="1">
                <a:solidFill>
                  <a:schemeClr val="accent2">
                    <a:lumMod val="50000"/>
                  </a:schemeClr>
                </a:solidFill>
                <a:latin typeface="+mj-lt"/>
                <a:cs typeface="Arial" pitchFamily="34" charset="0"/>
              </a:rPr>
              <a:t>!</a:t>
            </a:r>
            <a:endParaRPr lang="de-DE" sz="3600">
              <a:solidFill>
                <a:schemeClr val="accent2">
                  <a:lumMod val="50000"/>
                </a:schemeClr>
              </a:solidFill>
              <a:latin typeface="+mj-lt"/>
            </a:endParaRPr>
          </a:p>
          <a:p>
            <a:pPr algn="ctr"/>
            <a:endParaRPr lang="de-DE"/>
          </a:p>
        </p:txBody>
      </p:sp>
      <p:sp>
        <p:nvSpPr>
          <p:cNvPr id="2" name="Interaktive Schaltfläche: Informationen abrufen 1">
            <a:hlinkClick r:id="rId5" action="ppaction://hlinksldjump" highlightClick="1"/>
            <a:extLst>
              <a:ext uri="{FF2B5EF4-FFF2-40B4-BE49-F238E27FC236}">
                <a16:creationId xmlns:a16="http://schemas.microsoft.com/office/drawing/2014/main" id="{0A8D13A7-6C68-451E-A157-8E7E40DB4BF8}"/>
              </a:ext>
            </a:extLst>
          </p:cNvPr>
          <p:cNvSpPr/>
          <p:nvPr/>
        </p:nvSpPr>
        <p:spPr>
          <a:xfrm>
            <a:off x="1130595" y="1916832"/>
            <a:ext cx="345061" cy="36004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Interaktive Schaltfläche: Informationen abrufen 3">
            <a:hlinkClick r:id="rId6" action="ppaction://hlinksldjump" highlightClick="1"/>
            <a:extLst>
              <a:ext uri="{FF2B5EF4-FFF2-40B4-BE49-F238E27FC236}">
                <a16:creationId xmlns:a16="http://schemas.microsoft.com/office/drawing/2014/main" id="{5534920B-4D8A-4588-9B91-59E9AA8F8001}"/>
              </a:ext>
            </a:extLst>
          </p:cNvPr>
          <p:cNvSpPr/>
          <p:nvPr/>
        </p:nvSpPr>
        <p:spPr>
          <a:xfrm>
            <a:off x="5364088" y="5306458"/>
            <a:ext cx="309632" cy="340795"/>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4422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570414" y="2910696"/>
            <a:ext cx="6347714" cy="1320800"/>
          </a:xfrm>
        </p:spPr>
        <p:txBody>
          <a:bodyPr>
            <a:normAutofit/>
          </a:bodyPr>
          <a:lstStyle/>
          <a:p>
            <a:r>
              <a:rPr lang="de-DE" sz="2000"/>
              <a:t>Der grüne Informationsbutton führt auf den folgenden Seiten zu Erklärungen zum Text oder zu den Bildern.</a:t>
            </a:r>
            <a:br>
              <a:rPr lang="de-DE" sz="2000"/>
            </a:br>
            <a:r>
              <a:rPr lang="de-DE" sz="2000"/>
              <a:t>Wenn man ihn nicht anklickt, gelangt man sofort zur nächsten Präsentationsseite. </a:t>
            </a:r>
          </a:p>
        </p:txBody>
      </p:sp>
      <p:sp>
        <p:nvSpPr>
          <p:cNvPr id="3" name="Interaktive Schaltfläche: Leer 2">
            <a:hlinkClick r:id="rId2" action="ppaction://hlinksldjump" highlightClick="1"/>
            <a:extLst>
              <a:ext uri="{FF2B5EF4-FFF2-40B4-BE49-F238E27FC236}">
                <a16:creationId xmlns:a16="http://schemas.microsoft.com/office/drawing/2014/main" id="{7B91CF87-4E84-48FB-92F7-29BD10C44372}"/>
              </a:ext>
            </a:extLst>
          </p:cNvPr>
          <p:cNvSpPr/>
          <p:nvPr/>
        </p:nvSpPr>
        <p:spPr>
          <a:xfrm>
            <a:off x="0" y="0"/>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Interaktive Schaltfläche: Informationen abrufen 1">
            <a:hlinkClick r:id="rId3" action="ppaction://hlinksldjump" highlightClick="1"/>
            <a:extLst>
              <a:ext uri="{FF2B5EF4-FFF2-40B4-BE49-F238E27FC236}">
                <a16:creationId xmlns:a16="http://schemas.microsoft.com/office/drawing/2014/main" id="{24AFBB75-0D6E-C340-A776-31C5FC4BA9F0}"/>
              </a:ext>
            </a:extLst>
          </p:cNvPr>
          <p:cNvSpPr/>
          <p:nvPr/>
        </p:nvSpPr>
        <p:spPr>
          <a:xfrm>
            <a:off x="570414" y="2021004"/>
            <a:ext cx="987262" cy="936104"/>
          </a:xfrm>
          <a:prstGeom prst="actionButtonInformati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teraktive Schaltfläche: Informationen abrufen 1">
            <a:hlinkClick r:id="rId3" action="ppaction://hlinksldjump" highlightClick="1"/>
            <a:extLst>
              <a:ext uri="{FF2B5EF4-FFF2-40B4-BE49-F238E27FC236}">
                <a16:creationId xmlns:a16="http://schemas.microsoft.com/office/drawing/2014/main" id="{41B9429F-9A61-D444-B885-20650047A19C}"/>
              </a:ext>
            </a:extLst>
          </p:cNvPr>
          <p:cNvSpPr/>
          <p:nvPr/>
        </p:nvSpPr>
        <p:spPr>
          <a:xfrm>
            <a:off x="570414" y="4653136"/>
            <a:ext cx="987262" cy="936104"/>
          </a:xfrm>
          <a:prstGeom prst="actionButtonInformation">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0D1070EF-E663-5744-AF97-C4A31986DAFB}"/>
              </a:ext>
            </a:extLst>
          </p:cNvPr>
          <p:cNvSpPr txBox="1"/>
          <p:nvPr/>
        </p:nvSpPr>
        <p:spPr>
          <a:xfrm>
            <a:off x="572170" y="5589240"/>
            <a:ext cx="6059682" cy="707886"/>
          </a:xfrm>
          <a:prstGeom prst="rect">
            <a:avLst/>
          </a:prstGeom>
          <a:noFill/>
        </p:spPr>
        <p:txBody>
          <a:bodyPr wrap="square" rtlCol="0">
            <a:spAutoFit/>
          </a:bodyPr>
          <a:lstStyle/>
          <a:p>
            <a:r>
              <a:rPr lang="de-DE" sz="2000">
                <a:solidFill>
                  <a:schemeClr val="accent1">
                    <a:lumMod val="75000"/>
                  </a:schemeClr>
                </a:solidFill>
              </a:rPr>
              <a:t>Dieser rote Informationsbutton führt zu unterrichtsrelevanten Inhalten!</a:t>
            </a:r>
          </a:p>
        </p:txBody>
      </p:sp>
      <p:sp>
        <p:nvSpPr>
          <p:cNvPr id="8" name="Textfeld 7">
            <a:extLst>
              <a:ext uri="{FF2B5EF4-FFF2-40B4-BE49-F238E27FC236}">
                <a16:creationId xmlns:a16="http://schemas.microsoft.com/office/drawing/2014/main" id="{2D1F624F-3672-472C-ACD1-6DB9EC0BB24A}"/>
              </a:ext>
            </a:extLst>
          </p:cNvPr>
          <p:cNvSpPr txBox="1"/>
          <p:nvPr/>
        </p:nvSpPr>
        <p:spPr>
          <a:xfrm>
            <a:off x="755576" y="404664"/>
            <a:ext cx="6192688" cy="1200329"/>
          </a:xfrm>
          <a:prstGeom prst="rect">
            <a:avLst/>
          </a:prstGeom>
          <a:noFill/>
        </p:spPr>
        <p:txBody>
          <a:bodyPr wrap="square" rtlCol="0">
            <a:spAutoFit/>
          </a:bodyPr>
          <a:lstStyle/>
          <a:p>
            <a:r>
              <a:rPr lang="de-DE" dirty="0">
                <a:solidFill>
                  <a:schemeClr val="accent2">
                    <a:lumMod val="50000"/>
                  </a:schemeClr>
                </a:solidFill>
              </a:rPr>
              <a:t>Die Präsentation ist so aufgebaut, dass man mit Mausklicks auf die Informationsseiten kommt (und mit einem Klick irgendwo auf </a:t>
            </a:r>
            <a:r>
              <a:rPr lang="de-DE">
                <a:solidFill>
                  <a:schemeClr val="accent2">
                    <a:lumMod val="50000"/>
                  </a:schemeClr>
                </a:solidFill>
              </a:rPr>
              <a:t>die Seite auch wieder zurück). </a:t>
            </a:r>
            <a:r>
              <a:rPr lang="de-DE" dirty="0">
                <a:solidFill>
                  <a:schemeClr val="accent2">
                    <a:lumMod val="50000"/>
                  </a:schemeClr>
                </a:solidFill>
              </a:rPr>
              <a:t>Bitte nicht die Pfeiltasten der Tastatur benutzen!</a:t>
            </a:r>
          </a:p>
        </p:txBody>
      </p:sp>
    </p:spTree>
    <p:extLst>
      <p:ext uri="{BB962C8B-B14F-4D97-AF65-F5344CB8AC3E}">
        <p14:creationId xmlns:p14="http://schemas.microsoft.com/office/powerpoint/2010/main" val="1492578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gradFill>
          <a:gsLst>
            <a:gs pos="58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467544" y="2636912"/>
            <a:ext cx="6347714" cy="1320800"/>
          </a:xfrm>
        </p:spPr>
        <p:txBody>
          <a:bodyPr>
            <a:normAutofit fontScale="90000"/>
          </a:bodyPr>
          <a:lstStyle/>
          <a:p>
            <a:r>
              <a:rPr lang="de-DE" sz="2000" baseline="0" err="1"/>
              <a:t>SPQR</a:t>
            </a:r>
            <a:r>
              <a:rPr lang="de-DE" sz="2000" baseline="0"/>
              <a:t> = </a:t>
            </a:r>
            <a:r>
              <a:rPr lang="de-DE" sz="2000" baseline="0" err="1"/>
              <a:t>Senatus</a:t>
            </a:r>
            <a:r>
              <a:rPr lang="de-DE" sz="2000" baseline="0"/>
              <a:t> Populusque Romanus =</a:t>
            </a:r>
            <a:br>
              <a:rPr lang="de-DE" sz="2000" baseline="0"/>
            </a:br>
            <a:r>
              <a:rPr lang="de-DE" sz="2000" baseline="0"/>
              <a:t>Der römische Senat und das römische Volk: </a:t>
            </a:r>
            <a:br>
              <a:rPr lang="de-DE" sz="2000" baseline="0"/>
            </a:br>
            <a:br>
              <a:rPr lang="de-DE" sz="2000" baseline="0"/>
            </a:br>
            <a:r>
              <a:rPr lang="de-DE" sz="2000" baseline="0"/>
              <a:t>findet sich z.B. unter der Aquila der Legionsfeldzeichen; findet sich auch heute noch an vielen Stellen in Rom.</a:t>
            </a:r>
            <a:br>
              <a:rPr lang="de-DE" sz="2000"/>
            </a:br>
            <a:endParaRPr lang="de-DE" sz="2000"/>
          </a:p>
        </p:txBody>
      </p:sp>
      <p:pic>
        <p:nvPicPr>
          <p:cNvPr id="4" name="Picture 2" descr="http://image.spreadshirt.net/image-server/v1/designs/15523097,width%3D178,height%3D178/Lorbeerkranz-SPQR-Rom.png">
            <a:extLst>
              <a:ext uri="{FF2B5EF4-FFF2-40B4-BE49-F238E27FC236}">
                <a16:creationId xmlns:a16="http://schemas.microsoft.com/office/drawing/2014/main" id="{12E01639-CEC8-42D3-A50D-258FCDF9E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587" y="404664"/>
            <a:ext cx="1695450" cy="1695450"/>
          </a:xfrm>
          <a:prstGeom prst="rect">
            <a:avLst/>
          </a:prstGeom>
          <a:noFill/>
          <a:extLst>
            <a:ext uri="{909E8E84-426E-40DD-AFC4-6F175D3DCCD1}">
              <a14:hiddenFill xmlns:a14="http://schemas.microsoft.com/office/drawing/2010/main">
                <a:solidFill>
                  <a:srgbClr val="FFFFFF"/>
                </a:solidFill>
              </a14:hiddenFill>
            </a:ext>
          </a:extLst>
        </p:spPr>
      </p:pic>
      <p:sp>
        <p:nvSpPr>
          <p:cNvPr id="5" name="Interaktive Schaltfläche: Leer 4">
            <a:hlinkClick r:id="rId3" action="ppaction://hlinksldjump" highlightClick="1"/>
            <a:extLst>
              <a:ext uri="{FF2B5EF4-FFF2-40B4-BE49-F238E27FC236}">
                <a16:creationId xmlns:a16="http://schemas.microsoft.com/office/drawing/2014/main" id="{67C7AB58-5A9A-4090-A3B1-3DFD731359A0}"/>
              </a:ext>
            </a:extLst>
          </p:cNvPr>
          <p:cNvSpPr/>
          <p:nvPr/>
        </p:nvSpPr>
        <p:spPr>
          <a:xfrm>
            <a:off x="0" y="0"/>
            <a:ext cx="9139375"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8377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gradFill>
          <a:gsLst>
            <a:gs pos="58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1C7FA3A5-D96C-4E4A-893B-A3F21C51BD79}"/>
              </a:ext>
            </a:extLst>
          </p:cNvPr>
          <p:cNvSpPr txBox="1"/>
          <p:nvPr/>
        </p:nvSpPr>
        <p:spPr>
          <a:xfrm>
            <a:off x="1043608" y="4293096"/>
            <a:ext cx="4968552" cy="646331"/>
          </a:xfrm>
          <a:prstGeom prst="rect">
            <a:avLst/>
          </a:prstGeom>
          <a:noFill/>
        </p:spPr>
        <p:txBody>
          <a:bodyPr wrap="square" rtlCol="0">
            <a:spAutoFit/>
          </a:bodyPr>
          <a:lstStyle/>
          <a:p>
            <a:r>
              <a:rPr lang="de-DE"/>
              <a:t>Seien Sie herzlich gegrüßt, verehrte Eltern, Schülerinnen und Schüler!</a:t>
            </a:r>
          </a:p>
        </p:txBody>
      </p:sp>
      <p:sp>
        <p:nvSpPr>
          <p:cNvPr id="12" name="Interaktive Schaltfläche: Leer 11">
            <a:hlinkClick r:id="rId2" action="ppaction://hlinksldjump" highlightClick="1"/>
            <a:extLst>
              <a:ext uri="{FF2B5EF4-FFF2-40B4-BE49-F238E27FC236}">
                <a16:creationId xmlns:a16="http://schemas.microsoft.com/office/drawing/2014/main" id="{987777D6-9D31-4E69-A62C-C7DF7B97AFD6}"/>
              </a:ext>
            </a:extLst>
          </p:cNvPr>
          <p:cNvSpPr/>
          <p:nvPr/>
        </p:nvSpPr>
        <p:spPr>
          <a:xfrm>
            <a:off x="0" y="0"/>
            <a:ext cx="8351911"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B2DA8F8F-CB16-413A-A421-8155482266DD}"/>
              </a:ext>
            </a:extLst>
          </p:cNvPr>
          <p:cNvSpPr txBox="1"/>
          <p:nvPr/>
        </p:nvSpPr>
        <p:spPr>
          <a:xfrm>
            <a:off x="1043608" y="2852936"/>
            <a:ext cx="4418529" cy="923330"/>
          </a:xfrm>
          <a:prstGeom prst="rect">
            <a:avLst/>
          </a:prstGeom>
          <a:noFill/>
        </p:spPr>
        <p:txBody>
          <a:bodyPr wrap="square" rtlCol="0">
            <a:spAutoFit/>
          </a:bodyPr>
          <a:lstStyle/>
          <a:p>
            <a:pPr algn="l"/>
            <a:r>
              <a:rPr lang="de-DE" sz="1800" b="1" err="1">
                <a:solidFill>
                  <a:schemeClr val="accent2">
                    <a:lumMod val="50000"/>
                  </a:schemeClr>
                </a:solidFill>
                <a:cs typeface="Arial" pitchFamily="34" charset="0"/>
              </a:rPr>
              <a:t>Salvete</a:t>
            </a:r>
            <a:r>
              <a:rPr lang="de-DE" sz="1800" b="1">
                <a:solidFill>
                  <a:schemeClr val="accent2">
                    <a:lumMod val="50000"/>
                  </a:schemeClr>
                </a:solidFill>
                <a:cs typeface="Arial" pitchFamily="34" charset="0"/>
              </a:rPr>
              <a:t>, </a:t>
            </a:r>
          </a:p>
          <a:p>
            <a:pPr algn="ctr"/>
            <a:r>
              <a:rPr lang="de-DE" sz="1800" b="1" err="1">
                <a:solidFill>
                  <a:schemeClr val="accent2">
                    <a:lumMod val="50000"/>
                  </a:schemeClr>
                </a:solidFill>
                <a:cs typeface="Arial" pitchFamily="34" charset="0"/>
              </a:rPr>
              <a:t>parentes</a:t>
            </a:r>
            <a:r>
              <a:rPr lang="de-DE" sz="1800" b="1">
                <a:solidFill>
                  <a:schemeClr val="accent2">
                    <a:lumMod val="50000"/>
                  </a:schemeClr>
                </a:solidFill>
                <a:cs typeface="Arial" pitchFamily="34" charset="0"/>
              </a:rPr>
              <a:t> </a:t>
            </a:r>
            <a:r>
              <a:rPr lang="de-DE" sz="1800" b="1" err="1">
                <a:solidFill>
                  <a:schemeClr val="accent2">
                    <a:lumMod val="50000"/>
                  </a:schemeClr>
                </a:solidFill>
                <a:cs typeface="Arial" pitchFamily="34" charset="0"/>
              </a:rPr>
              <a:t>discipulique</a:t>
            </a:r>
            <a:r>
              <a:rPr lang="de-DE" sz="1800" b="1">
                <a:solidFill>
                  <a:schemeClr val="accent2">
                    <a:lumMod val="50000"/>
                  </a:schemeClr>
                </a:solidFill>
                <a:cs typeface="Arial" pitchFamily="34" charset="0"/>
              </a:rPr>
              <a:t> </a:t>
            </a:r>
            <a:r>
              <a:rPr lang="de-DE" sz="1800" b="1" err="1">
                <a:solidFill>
                  <a:schemeClr val="accent2">
                    <a:lumMod val="50000"/>
                  </a:schemeClr>
                </a:solidFill>
                <a:cs typeface="Arial" pitchFamily="34" charset="0"/>
              </a:rPr>
              <a:t>carissimi</a:t>
            </a:r>
            <a:r>
              <a:rPr lang="de-DE" sz="1800" b="1">
                <a:solidFill>
                  <a:schemeClr val="accent2">
                    <a:lumMod val="50000"/>
                  </a:schemeClr>
                </a:solidFill>
                <a:cs typeface="Arial" pitchFamily="34" charset="0"/>
              </a:rPr>
              <a:t>!</a:t>
            </a:r>
            <a:endParaRPr lang="de-DE" sz="1800">
              <a:solidFill>
                <a:schemeClr val="accent2">
                  <a:lumMod val="50000"/>
                </a:schemeClr>
              </a:solidFill>
            </a:endParaRPr>
          </a:p>
          <a:p>
            <a:endParaRPr lang="de-DE"/>
          </a:p>
        </p:txBody>
      </p:sp>
    </p:spTree>
    <p:extLst>
      <p:ext uri="{BB962C8B-B14F-4D97-AF65-F5344CB8AC3E}">
        <p14:creationId xmlns:p14="http://schemas.microsoft.com/office/powerpoint/2010/main" val="363723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gradFill>
          <a:gsLst>
            <a:gs pos="58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395536" y="1268760"/>
            <a:ext cx="6768752" cy="3672408"/>
          </a:xfrm>
        </p:spPr>
        <p:txBody>
          <a:bodyPr>
            <a:noAutofit/>
          </a:bodyPr>
          <a:lstStyle/>
          <a:p>
            <a:r>
              <a:rPr lang="de-DE" sz="2000"/>
              <a:t>Motto und Zielsetzung des Faches Latein: </a:t>
            </a:r>
            <a:br>
              <a:rPr lang="de-DE" sz="2000"/>
            </a:br>
            <a:br>
              <a:rPr lang="de-DE" sz="2000"/>
            </a:br>
            <a:r>
              <a:rPr lang="de-DE" sz="2000"/>
              <a:t>„Non </a:t>
            </a:r>
            <a:r>
              <a:rPr lang="de-DE" sz="2000" err="1"/>
              <a:t>scholae</a:t>
            </a:r>
            <a:r>
              <a:rPr lang="de-DE" sz="2000"/>
              <a:t>, sed vitae discimus.“</a:t>
            </a:r>
            <a:br>
              <a:rPr lang="de-DE" sz="2000"/>
            </a:br>
            <a:r>
              <a:rPr lang="de-DE" sz="2000"/>
              <a:t>(Nicht für die Schule, sondern für das Leben lernen wir.)</a:t>
            </a:r>
            <a:br>
              <a:rPr lang="de-DE" sz="2000"/>
            </a:br>
            <a:br>
              <a:rPr lang="de-DE" sz="2000"/>
            </a:br>
            <a:r>
              <a:rPr lang="de-DE" sz="2000"/>
              <a:t>(von Seneca, 1. Jh.</a:t>
            </a:r>
            <a:r>
              <a:rPr lang="de-DE" sz="2000" baseline="0"/>
              <a:t> n. Chr., Lehrer des Nero,</a:t>
            </a:r>
            <a:r>
              <a:rPr lang="de-DE" sz="2000"/>
              <a:t> ursprünglich als Kritik an der Schule: </a:t>
            </a:r>
            <a:br>
              <a:rPr lang="de-DE" sz="2000"/>
            </a:br>
            <a:r>
              <a:rPr lang="de-DE" sz="2000"/>
              <a:t>„</a:t>
            </a:r>
            <a:r>
              <a:rPr lang="de-DE" sz="2000" i="1"/>
              <a:t>Non </a:t>
            </a:r>
            <a:r>
              <a:rPr lang="de-DE" sz="2000" i="1" u="sng"/>
              <a:t>vitae</a:t>
            </a:r>
            <a:r>
              <a:rPr lang="de-DE" sz="2000" i="1"/>
              <a:t>, sed </a:t>
            </a:r>
            <a:r>
              <a:rPr lang="de-DE" sz="2000" i="1" u="sng" err="1"/>
              <a:t>scholae</a:t>
            </a:r>
            <a:r>
              <a:rPr lang="de-DE" sz="2000" i="1"/>
              <a:t> </a:t>
            </a:r>
            <a:r>
              <a:rPr lang="de-DE" sz="2000" i="1" err="1"/>
              <a:t>discimus</a:t>
            </a:r>
            <a:r>
              <a:rPr lang="de-DE" sz="2000" i="1"/>
              <a:t>“</a:t>
            </a:r>
            <a:r>
              <a:rPr lang="de-DE" sz="2000" i="1" baseline="0"/>
              <a:t> </a:t>
            </a:r>
            <a:r>
              <a:rPr lang="de-DE" sz="2000" baseline="0"/>
              <a:t>gedacht.)</a:t>
            </a:r>
            <a:br>
              <a:rPr lang="de-DE" sz="2000" baseline="0"/>
            </a:br>
            <a:br>
              <a:rPr lang="de-DE" sz="2000"/>
            </a:br>
            <a:r>
              <a:rPr lang="de-DE" sz="2000"/>
              <a:t>Bild: </a:t>
            </a:r>
            <a:r>
              <a:rPr lang="de-DE" sz="2000" baseline="0"/>
              <a:t>Viktoria (römisch) / Nike (griechisch): Siegesgöttin mit Flügeln und Lorbeerkranz</a:t>
            </a:r>
            <a:br>
              <a:rPr lang="de-DE" sz="2000"/>
            </a:br>
            <a:endParaRPr lang="de-DE" sz="2000"/>
          </a:p>
        </p:txBody>
      </p:sp>
      <p:sp>
        <p:nvSpPr>
          <p:cNvPr id="3" name="Interaktive Schaltfläche: Leer 2">
            <a:hlinkClick r:id="rId2" action="ppaction://hlinksldjump" highlightClick="1"/>
            <a:extLst>
              <a:ext uri="{FF2B5EF4-FFF2-40B4-BE49-F238E27FC236}">
                <a16:creationId xmlns:a16="http://schemas.microsoft.com/office/drawing/2014/main" id="{67BB0C8C-ACAE-45BE-AAA4-6BD833A82DEF}"/>
              </a:ext>
            </a:extLst>
          </p:cNvPr>
          <p:cNvSpPr/>
          <p:nvPr/>
        </p:nvSpPr>
        <p:spPr>
          <a:xfrm>
            <a:off x="0" y="4363"/>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87058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gradFill>
          <a:gsLst>
            <a:gs pos="58000">
              <a:schemeClr val="accent1">
                <a:lumMod val="5000"/>
                <a:lumOff val="95000"/>
              </a:schemeClr>
            </a:gs>
            <a:gs pos="9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467544" y="2636912"/>
            <a:ext cx="6347714" cy="3960440"/>
          </a:xfrm>
        </p:spPr>
        <p:txBody>
          <a:bodyPr>
            <a:normAutofit fontScale="90000"/>
          </a:bodyPr>
          <a:lstStyle/>
          <a:p>
            <a:r>
              <a:rPr lang="de-DE" sz="2000"/>
              <a:t>Kolosseum: Wahrzeichen Roms, berüchtigt durch seine Gladiatorenspiele; eingeweiht unter Kaiser Titus im Jahr 80 n. Chr.</a:t>
            </a:r>
            <a:br>
              <a:rPr lang="de-DE" sz="2000"/>
            </a:br>
            <a:br>
              <a:rPr lang="de-DE" sz="2000"/>
            </a:br>
            <a:r>
              <a:rPr lang="de-DE" sz="2000"/>
              <a:t>Mosaik mit Gladiatoren: Kritische Auseinandersetzung mit der verbrecherischen Seite von Staatsmacht, da wir gerade aus Negativbeispielen für Gegenwart und Zukunft lernen können.</a:t>
            </a:r>
            <a:br>
              <a:rPr lang="de-DE" sz="2000"/>
            </a:br>
            <a:br>
              <a:rPr lang="de-DE" sz="2000"/>
            </a:br>
            <a:r>
              <a:rPr lang="de-DE" sz="2000"/>
              <a:t>Schriftrolle: Überlieferung antiken Wissens von Naturwissenschaften über Philosophie bis hin zur Politik</a:t>
            </a:r>
            <a:br>
              <a:rPr lang="de-DE" sz="2000"/>
            </a:br>
            <a:br>
              <a:rPr lang="de-DE" sz="2000"/>
            </a:br>
            <a:r>
              <a:rPr lang="de-DE" sz="2000"/>
              <a:t>Forum Romanum als zentraler Versammlungsplatz Roms.</a:t>
            </a:r>
            <a:br>
              <a:rPr lang="de-DE" sz="2000"/>
            </a:br>
            <a:endParaRPr lang="de-DE" sz="2000"/>
          </a:p>
        </p:txBody>
      </p:sp>
      <p:pic>
        <p:nvPicPr>
          <p:cNvPr id="3" name="Picture 2" descr="05 Colosseum by night">
            <a:extLst>
              <a:ext uri="{FF2B5EF4-FFF2-40B4-BE49-F238E27FC236}">
                <a16:creationId xmlns:a16="http://schemas.microsoft.com/office/drawing/2014/main" id="{DC8849F9-4CCE-C54D-8E09-824B77853A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073"/>
          <a:stretch/>
        </p:blipFill>
        <p:spPr bwMode="auto">
          <a:xfrm>
            <a:off x="0" y="0"/>
            <a:ext cx="4571999" cy="22191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8" descr="http://www.nennig.de/uploads/pics/Gladiatoren_01.jpg">
            <a:extLst>
              <a:ext uri="{FF2B5EF4-FFF2-40B4-BE49-F238E27FC236}">
                <a16:creationId xmlns:a16="http://schemas.microsoft.com/office/drawing/2014/main" id="{4BB756A4-4AB9-194B-BABF-B034523A6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547663" cy="14266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ttp://www.der-roemer-shop.de/images/product_images/popup_images/684_1_schriftrolle_antik.jpg">
            <a:extLst>
              <a:ext uri="{FF2B5EF4-FFF2-40B4-BE49-F238E27FC236}">
                <a16:creationId xmlns:a16="http://schemas.microsoft.com/office/drawing/2014/main" id="{00E3F202-EEFD-5548-8BB3-F384C9943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0"/>
            <a:ext cx="1751925" cy="22301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481BFA4A-4834-4948-B41B-6AD1499352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3925" y="-26392"/>
            <a:ext cx="2820075" cy="2256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nteraktive Schaltfläche: Anpassen 6">
            <a:hlinkClick r:id="rId6" action="ppaction://hlinksldjump" highlightClick="1"/>
            <a:extLst>
              <a:ext uri="{FF2B5EF4-FFF2-40B4-BE49-F238E27FC236}">
                <a16:creationId xmlns:a16="http://schemas.microsoft.com/office/drawing/2014/main" id="{FA5AA4B2-167F-FA4F-A478-FF1964C1CD86}"/>
              </a:ext>
            </a:extLst>
          </p:cNvPr>
          <p:cNvSpPr/>
          <p:nvPr/>
        </p:nvSpPr>
        <p:spPr>
          <a:xfrm>
            <a:off x="0" y="0"/>
            <a:ext cx="9143999"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5309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gradFill>
          <a:gsLst>
            <a:gs pos="58000">
              <a:schemeClr val="accent1">
                <a:lumMod val="5000"/>
                <a:lumOff val="95000"/>
              </a:schemeClr>
            </a:gs>
            <a:gs pos="9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85428" y="2348880"/>
            <a:ext cx="8879060" cy="3165253"/>
          </a:xfrm>
        </p:spPr>
        <p:txBody>
          <a:bodyPr>
            <a:normAutofit fontScale="90000"/>
          </a:bodyPr>
          <a:lstStyle/>
          <a:p>
            <a:r>
              <a:rPr lang="de-DE" sz="2000">
                <a:solidFill>
                  <a:schemeClr val="accent2">
                    <a:lumMod val="75000"/>
                  </a:schemeClr>
                </a:solidFill>
              </a:rPr>
              <a:t>Cicero:</a:t>
            </a:r>
            <a:r>
              <a:rPr lang="de-DE" sz="2000"/>
              <a:t> Politiker, Anwalt, Philosoph und Autor </a:t>
            </a:r>
            <a:br>
              <a:rPr lang="de-DE" sz="2000"/>
            </a:br>
            <a:r>
              <a:rPr lang="de-DE" sz="2000"/>
              <a:t>			</a:t>
            </a:r>
            <a:r>
              <a:rPr lang="de-DE" sz="2000">
                <a:solidFill>
                  <a:schemeClr val="accent2">
                    <a:lumMod val="75000"/>
                  </a:schemeClr>
                </a:solidFill>
              </a:rPr>
              <a:t>Caesar:</a:t>
            </a:r>
            <a:r>
              <a:rPr lang="de-DE" sz="2000"/>
              <a:t> Politiker, Feldherr und Autor </a:t>
            </a:r>
            <a:br>
              <a:rPr lang="de-DE" sz="2000"/>
            </a:br>
            <a:r>
              <a:rPr lang="de-DE" sz="2000"/>
              <a:t>						</a:t>
            </a:r>
            <a:r>
              <a:rPr lang="de-DE" sz="2000">
                <a:solidFill>
                  <a:schemeClr val="accent2">
                    <a:lumMod val="75000"/>
                  </a:schemeClr>
                </a:solidFill>
              </a:rPr>
              <a:t>Augustus:</a:t>
            </a:r>
            <a:r>
              <a:rPr lang="de-DE" sz="2000"/>
              <a:t> erster röm. Kaiser </a:t>
            </a:r>
            <a:br>
              <a:rPr lang="de-DE" sz="2000"/>
            </a:br>
            <a:br>
              <a:rPr lang="de-DE" sz="2000"/>
            </a:br>
            <a:r>
              <a:rPr lang="de-DE" sz="2000"/>
              <a:t>								     </a:t>
            </a:r>
            <a:r>
              <a:rPr lang="de-DE" sz="2000">
                <a:solidFill>
                  <a:schemeClr val="accent2">
                    <a:lumMod val="75000"/>
                  </a:schemeClr>
                </a:solidFill>
              </a:rPr>
              <a:t>Ovid:</a:t>
            </a:r>
            <a:r>
              <a:rPr lang="de-DE" sz="2000"/>
              <a:t> Schriftsteller</a:t>
            </a:r>
            <a:br>
              <a:rPr lang="de-DE" sz="2000"/>
            </a:br>
            <a:br>
              <a:rPr lang="de-DE" sz="2000"/>
            </a:br>
            <a:r>
              <a:rPr lang="de-DE" sz="2000"/>
              <a:t>											 </a:t>
            </a:r>
            <a:r>
              <a:rPr lang="de-DE" sz="2000">
                <a:solidFill>
                  <a:schemeClr val="accent2">
                    <a:lumMod val="50000"/>
                  </a:schemeClr>
                </a:solidFill>
              </a:rPr>
              <a:t>Sokrates, Platon, Aristoteles: 												Griechische Philosophen</a:t>
            </a:r>
            <a:br>
              <a:rPr lang="de-DE" sz="2000"/>
            </a:br>
            <a:r>
              <a:rPr lang="de-DE" sz="2000"/>
              <a:t>		</a:t>
            </a:r>
            <a:br>
              <a:rPr lang="de-DE" sz="2000"/>
            </a:br>
            <a:r>
              <a:rPr lang="de-DE" sz="2000"/>
              <a:t>			</a:t>
            </a:r>
            <a:r>
              <a:rPr lang="de-DE" sz="2000">
                <a:solidFill>
                  <a:schemeClr val="accent2">
                    <a:lumMod val="75000"/>
                  </a:schemeClr>
                </a:solidFill>
              </a:rPr>
              <a:t>Latein ist auch die Brücke zum Griechischen.</a:t>
            </a:r>
            <a:br>
              <a:rPr lang="de-DE" sz="2000">
                <a:solidFill>
                  <a:schemeClr val="accent2">
                    <a:lumMod val="75000"/>
                  </a:schemeClr>
                </a:solidFill>
              </a:rPr>
            </a:br>
            <a:endParaRPr lang="de-DE" sz="2000">
              <a:solidFill>
                <a:schemeClr val="accent2">
                  <a:lumMod val="75000"/>
                </a:schemeClr>
              </a:solidFill>
            </a:endParaRPr>
          </a:p>
        </p:txBody>
      </p:sp>
      <p:pic>
        <p:nvPicPr>
          <p:cNvPr id="3" name="Picture 4" descr="http://upload.wikimedia.org/wikipedia/commons/thumb/9/9a/M-T-Cicero.jpg/220px-M-T-Cicero.jpg">
            <a:extLst>
              <a:ext uri="{FF2B5EF4-FFF2-40B4-BE49-F238E27FC236}">
                <a16:creationId xmlns:a16="http://schemas.microsoft.com/office/drawing/2014/main" id="{7E79AE6E-46DD-BA41-97EB-E11A0EE11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9"/>
            <a:ext cx="1307110" cy="17586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exbook.de/wp-content/uploads/2007/09/caesar_img1.jpg">
            <a:extLst>
              <a:ext uri="{FF2B5EF4-FFF2-40B4-BE49-F238E27FC236}">
                <a16:creationId xmlns:a16="http://schemas.microsoft.com/office/drawing/2014/main" id="{66368C9F-535E-174A-A05B-859E757C57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111" y="242289"/>
            <a:ext cx="1336992" cy="1758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imperiumromanum.com/personen/kaiser/augustus_03.jpg">
            <a:extLst>
              <a:ext uri="{FF2B5EF4-FFF2-40B4-BE49-F238E27FC236}">
                <a16:creationId xmlns:a16="http://schemas.microsoft.com/office/drawing/2014/main" id="{27AFF413-94F0-DB41-9D03-CDC0BE1B0F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45" b="23182"/>
          <a:stretch/>
        </p:blipFill>
        <p:spPr bwMode="auto">
          <a:xfrm>
            <a:off x="2616566" y="242289"/>
            <a:ext cx="1285439" cy="17402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4" descr="Latin Poet Ovid.jpg">
            <a:hlinkClick r:id="rId5"/>
            <a:extLst>
              <a:ext uri="{FF2B5EF4-FFF2-40B4-BE49-F238E27FC236}">
                <a16:creationId xmlns:a16="http://schemas.microsoft.com/office/drawing/2014/main" id="{46B539F3-536F-6B4E-9ADB-B9B2B082BC3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256" t="3978" r="13006" b="28970"/>
          <a:stretch/>
        </p:blipFill>
        <p:spPr bwMode="auto">
          <a:xfrm>
            <a:off x="3851469" y="215321"/>
            <a:ext cx="1461394" cy="17586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www.aeria.phil.uni-erlangen.de/photo_html/portrait/griechisch/denker/sokrates/sokrat27.gif">
            <a:hlinkClick r:id="rId7"/>
            <a:extLst>
              <a:ext uri="{FF2B5EF4-FFF2-40B4-BE49-F238E27FC236}">
                <a16:creationId xmlns:a16="http://schemas.microsoft.com/office/drawing/2014/main" id="{8328DECD-0FAD-5242-8A88-E00F2AAEBC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2863" y="209928"/>
            <a:ext cx="1347221" cy="17726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ermenbüste des Platon">
            <a:extLst>
              <a:ext uri="{FF2B5EF4-FFF2-40B4-BE49-F238E27FC236}">
                <a16:creationId xmlns:a16="http://schemas.microsoft.com/office/drawing/2014/main" id="{F52454BE-DB72-674F-96DE-73357D717DF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8744"/>
          <a:stretch/>
        </p:blipFill>
        <p:spPr bwMode="auto">
          <a:xfrm>
            <a:off x="6639476" y="209929"/>
            <a:ext cx="1221587" cy="17640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encrypted-tbn0.gstatic.com/images?q=tbn:ANd9GcQu4Wa_Ykn4U4UiqbN4GvZwnwBq2EgwJ32pU79xsu57xPr7qdkd">
            <a:extLst>
              <a:ext uri="{FF2B5EF4-FFF2-40B4-BE49-F238E27FC236}">
                <a16:creationId xmlns:a16="http://schemas.microsoft.com/office/drawing/2014/main" id="{AE5E24B4-79DE-9E4E-BE7F-E49526C649F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760"/>
          <a:stretch/>
        </p:blipFill>
        <p:spPr bwMode="auto">
          <a:xfrm>
            <a:off x="7857156" y="201323"/>
            <a:ext cx="1221587" cy="1775724"/>
          </a:xfrm>
          <a:prstGeom prst="rect">
            <a:avLst/>
          </a:prstGeom>
          <a:noFill/>
          <a:extLst>
            <a:ext uri="{909E8E84-426E-40DD-AFC4-6F175D3DCCD1}">
              <a14:hiddenFill xmlns:a14="http://schemas.microsoft.com/office/drawing/2010/main">
                <a:solidFill>
                  <a:srgbClr val="FFFFFF"/>
                </a:solidFill>
              </a14:hiddenFill>
            </a:ext>
          </a:extLst>
        </p:spPr>
      </p:pic>
      <p:sp>
        <p:nvSpPr>
          <p:cNvPr id="10" name="Interaktive Schaltfläche: Anpassen 9">
            <a:hlinkClick r:id="rId11" action="ppaction://hlinksldjump" highlightClick="1"/>
            <a:extLst>
              <a:ext uri="{FF2B5EF4-FFF2-40B4-BE49-F238E27FC236}">
                <a16:creationId xmlns:a16="http://schemas.microsoft.com/office/drawing/2014/main" id="{BC060A75-393A-FE48-B03B-6763C12C817E}"/>
              </a:ext>
            </a:extLst>
          </p:cNvPr>
          <p:cNvSpPr/>
          <p:nvPr/>
        </p:nvSpPr>
        <p:spPr>
          <a:xfrm>
            <a:off x="0" y="0"/>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98511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gradFill>
          <a:gsLst>
            <a:gs pos="58000">
              <a:schemeClr val="accent1">
                <a:lumMod val="5000"/>
                <a:lumOff val="95000"/>
              </a:schemeClr>
            </a:gs>
            <a:gs pos="9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107504" y="2204864"/>
            <a:ext cx="7272808" cy="4536504"/>
          </a:xfrm>
        </p:spPr>
        <p:txBody>
          <a:bodyPr>
            <a:noAutofit/>
          </a:bodyPr>
          <a:lstStyle/>
          <a:p>
            <a:r>
              <a:rPr lang="de-DE" sz="2000">
                <a:solidFill>
                  <a:schemeClr val="accent2">
                    <a:lumMod val="50000"/>
                  </a:schemeClr>
                </a:solidFill>
              </a:rPr>
              <a:t>Asterix: die Tiefsinnigkeit der </a:t>
            </a:r>
            <a:r>
              <a:rPr lang="de-DE" sz="2000" err="1">
                <a:solidFill>
                  <a:schemeClr val="accent2">
                    <a:lumMod val="50000"/>
                  </a:schemeClr>
                </a:solidFill>
              </a:rPr>
              <a:t>Asterixbände</a:t>
            </a:r>
            <a:r>
              <a:rPr lang="de-DE" sz="2000">
                <a:solidFill>
                  <a:schemeClr val="accent2">
                    <a:lumMod val="50000"/>
                  </a:schemeClr>
                </a:solidFill>
              </a:rPr>
              <a:t> erschließt sich erst dem Kenner der griechisch-römischen Quellenlage zum Volk der Kelten / Gallier (historische und kulturelle Hintergründe)</a:t>
            </a:r>
            <a:br>
              <a:rPr lang="de-DE" sz="2000">
                <a:solidFill>
                  <a:schemeClr val="accent2">
                    <a:lumMod val="50000"/>
                  </a:schemeClr>
                </a:solidFill>
              </a:rPr>
            </a:br>
            <a:br>
              <a:rPr lang="de-DE" sz="2000">
                <a:solidFill>
                  <a:schemeClr val="accent2">
                    <a:lumMod val="50000"/>
                  </a:schemeClr>
                </a:solidFill>
              </a:rPr>
            </a:br>
            <a:r>
              <a:rPr lang="de-DE" sz="2000">
                <a:solidFill>
                  <a:schemeClr val="accent2">
                    <a:lumMod val="50000"/>
                  </a:schemeClr>
                </a:solidFill>
              </a:rPr>
              <a:t>Mythologie: Hier sehen wir das Gemälde „La </a:t>
            </a:r>
            <a:r>
              <a:rPr lang="de-DE" sz="2000" err="1">
                <a:solidFill>
                  <a:schemeClr val="accent2">
                    <a:lumMod val="50000"/>
                  </a:schemeClr>
                </a:solidFill>
              </a:rPr>
              <a:t>Nascita</a:t>
            </a:r>
            <a:r>
              <a:rPr lang="de-DE" sz="2000">
                <a:solidFill>
                  <a:schemeClr val="accent2">
                    <a:lumMod val="50000"/>
                  </a:schemeClr>
                </a:solidFill>
              </a:rPr>
              <a:t> di </a:t>
            </a:r>
            <a:r>
              <a:rPr lang="de-DE" sz="2000" err="1">
                <a:solidFill>
                  <a:schemeClr val="accent2">
                    <a:lumMod val="50000"/>
                  </a:schemeClr>
                </a:solidFill>
              </a:rPr>
              <a:t>Venere</a:t>
            </a:r>
            <a:r>
              <a:rPr lang="de-DE" sz="2000">
                <a:solidFill>
                  <a:schemeClr val="accent2">
                    <a:lumMod val="50000"/>
                  </a:schemeClr>
                </a:solidFill>
              </a:rPr>
              <a:t>“ von S. Botticelli (Venus, die </a:t>
            </a:r>
            <a:r>
              <a:rPr lang="de-DE" sz="2000" err="1">
                <a:solidFill>
                  <a:schemeClr val="accent2">
                    <a:lumMod val="50000"/>
                  </a:schemeClr>
                </a:solidFill>
              </a:rPr>
              <a:t>Schaumgeborende</a:t>
            </a:r>
            <a:r>
              <a:rPr lang="de-DE" sz="2000">
                <a:solidFill>
                  <a:schemeClr val="accent2">
                    <a:lumMod val="50000"/>
                  </a:schemeClr>
                </a:solidFill>
              </a:rPr>
              <a:t>, wird auf Zypern an Land gespült; zu sehen sind auch die Winde) stellvertretend dafür, dass römisch-griechische Mythologie auch die Kunst und das Theater (Komödienmaske (wohl Königstochter) und Tragödienmaske (wohl der Silen, ältester Satyr im Gefolge des Bacchus) beflügeln. </a:t>
            </a:r>
            <a:br>
              <a:rPr lang="de-DE" sz="2000">
                <a:solidFill>
                  <a:schemeClr val="accent2">
                    <a:lumMod val="50000"/>
                  </a:schemeClr>
                </a:solidFill>
              </a:rPr>
            </a:br>
            <a:r>
              <a:rPr lang="de-DE" sz="2000">
                <a:solidFill>
                  <a:schemeClr val="accent2">
                    <a:lumMod val="50000"/>
                  </a:schemeClr>
                </a:solidFill>
              </a:rPr>
              <a:t>Erst die Kenntnis der Inhalte ermöglicht ein Verständnis des Gemäldes.</a:t>
            </a:r>
            <a:br>
              <a:rPr lang="de-DE" sz="2000">
                <a:solidFill>
                  <a:schemeClr val="accent2">
                    <a:lumMod val="50000"/>
                  </a:schemeClr>
                </a:solidFill>
              </a:rPr>
            </a:br>
            <a:br>
              <a:rPr lang="de-DE" sz="2000">
                <a:solidFill>
                  <a:schemeClr val="accent2">
                    <a:lumMod val="50000"/>
                  </a:schemeClr>
                </a:solidFill>
              </a:rPr>
            </a:br>
            <a:endParaRPr lang="de-DE" sz="2000">
              <a:solidFill>
                <a:schemeClr val="accent2">
                  <a:lumMod val="50000"/>
                </a:schemeClr>
              </a:solidFill>
            </a:endParaRPr>
          </a:p>
        </p:txBody>
      </p:sp>
      <p:pic>
        <p:nvPicPr>
          <p:cNvPr id="3" name="Picture 32" descr="http://1.bp.blogspot.com/_wcQqAuTWa-4/R_rlgFE8QII/AAAAAAAAAsI/QC2QceJkCYE/s400/Botticelli%2BBirth%2Bof%2BVenus.jpg">
            <a:extLst>
              <a:ext uri="{FF2B5EF4-FFF2-40B4-BE49-F238E27FC236}">
                <a16:creationId xmlns:a16="http://schemas.microsoft.com/office/drawing/2014/main" id="{AF994B88-DA47-4440-9451-35D31F5763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 b="11219"/>
          <a:stretch/>
        </p:blipFill>
        <p:spPr bwMode="auto">
          <a:xfrm>
            <a:off x="2144257" y="9521"/>
            <a:ext cx="2997014" cy="17559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0" descr="http://redaktion42.files.wordpress.com/2008/10/dorf3.jpg">
            <a:extLst>
              <a:ext uri="{FF2B5EF4-FFF2-40B4-BE49-F238E27FC236}">
                <a16:creationId xmlns:a16="http://schemas.microsoft.com/office/drawing/2014/main" id="{56AE5425-866A-FC4E-9EC8-ABD6011506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41" r="9927" b="31265"/>
          <a:stretch/>
        </p:blipFill>
        <p:spPr bwMode="auto">
          <a:xfrm>
            <a:off x="0" y="0"/>
            <a:ext cx="2142337" cy="1845034"/>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0EE276D9-E1BD-9343-AD80-35F8958B4EBA}"/>
              </a:ext>
            </a:extLst>
          </p:cNvPr>
          <p:cNvSpPr txBox="1">
            <a:spLocks/>
          </p:cNvSpPr>
          <p:nvPr/>
        </p:nvSpPr>
        <p:spPr>
          <a:xfrm>
            <a:off x="587621" y="3339767"/>
            <a:ext cx="6347714"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e-DE" sz="2000"/>
          </a:p>
        </p:txBody>
      </p:sp>
      <p:sp>
        <p:nvSpPr>
          <p:cNvPr id="10" name="Interaktive Schaltfläche: Anpassen 9">
            <a:hlinkClick r:id="rId4" action="ppaction://hlinksldjump" highlightClick="1"/>
            <a:extLst>
              <a:ext uri="{FF2B5EF4-FFF2-40B4-BE49-F238E27FC236}">
                <a16:creationId xmlns:a16="http://schemas.microsoft.com/office/drawing/2014/main" id="{D76D7B36-4F28-D544-B014-7EC6CF066910}"/>
              </a:ext>
            </a:extLst>
          </p:cNvPr>
          <p:cNvSpPr/>
          <p:nvPr/>
        </p:nvSpPr>
        <p:spPr>
          <a:xfrm>
            <a:off x="0" y="9521"/>
            <a:ext cx="9144000" cy="6848479"/>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24" descr="http://upload.wikimedia.org/wikipedia/commons/3/3c/Roman_masks.png">
            <a:extLst>
              <a:ext uri="{FF2B5EF4-FFF2-40B4-BE49-F238E27FC236}">
                <a16:creationId xmlns:a16="http://schemas.microsoft.com/office/drawing/2014/main" id="{A203344A-C293-474E-A1E8-6366ADB063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202" t="25882" r="7432" b="7476"/>
          <a:stretch/>
        </p:blipFill>
        <p:spPr bwMode="auto">
          <a:xfrm>
            <a:off x="5155415" y="9521"/>
            <a:ext cx="2836581" cy="160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494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1918480" y="1053573"/>
            <a:ext cx="5605848" cy="2532698"/>
          </a:xfrm>
        </p:spPr>
        <p:txBody>
          <a:bodyPr>
            <a:normAutofit fontScale="90000"/>
          </a:bodyPr>
          <a:lstStyle/>
          <a:p>
            <a:r>
              <a:rPr lang="de-DE" sz="2000">
                <a:solidFill>
                  <a:schemeClr val="accent2">
                    <a:lumMod val="50000"/>
                  </a:schemeClr>
                </a:solidFill>
              </a:rPr>
              <a:t>Vulgata (lat. Übersetzung der Bibel): das Christentum hat sich die lateinische und griechische Sprache als Medium zur Tradierung seiner Inhalte gewählt</a:t>
            </a:r>
            <a:br>
              <a:rPr lang="de-DE" sz="2000">
                <a:solidFill>
                  <a:schemeClr val="accent2">
                    <a:lumMod val="50000"/>
                  </a:schemeClr>
                </a:solidFill>
              </a:rPr>
            </a:br>
            <a:br>
              <a:rPr lang="de-DE" sz="2000">
                <a:solidFill>
                  <a:schemeClr val="accent2">
                    <a:lumMod val="50000"/>
                  </a:schemeClr>
                </a:solidFill>
              </a:rPr>
            </a:br>
            <a:r>
              <a:rPr lang="de-DE" sz="2000">
                <a:solidFill>
                  <a:schemeClr val="accent2">
                    <a:lumMod val="50000"/>
                  </a:schemeClr>
                </a:solidFill>
              </a:rPr>
              <a:t>Alphabet: das lateinische Alphabet hat seinen Ursprung im Alphabet der Phönizier und gelangte über die Griechen und Etrusker nach Rom und wurde zu unserem heute verwendeten Alphabet.</a:t>
            </a:r>
            <a:br>
              <a:rPr lang="de-DE" sz="2000">
                <a:solidFill>
                  <a:schemeClr val="accent2">
                    <a:lumMod val="50000"/>
                  </a:schemeClr>
                </a:solidFill>
              </a:rPr>
            </a:br>
            <a:endParaRPr lang="de-DE" sz="2000">
              <a:solidFill>
                <a:schemeClr val="accent2">
                  <a:lumMod val="50000"/>
                </a:schemeClr>
              </a:solidFill>
            </a:endParaRPr>
          </a:p>
        </p:txBody>
      </p:sp>
      <p:pic>
        <p:nvPicPr>
          <p:cNvPr id="6" name="Picture 38" descr="http://wwws.phil.uni-passau.de/histhw/TutHiWi/palaeographie/palaeographie4.jpg">
            <a:extLst>
              <a:ext uri="{FF2B5EF4-FFF2-40B4-BE49-F238E27FC236}">
                <a16:creationId xmlns:a16="http://schemas.microsoft.com/office/drawing/2014/main" id="{77073825-035E-D64D-8D7F-C0D386E6B7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0089"/>
            <a:ext cx="1894112" cy="1023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6" descr="http://www.efodon.de/html/archiv/geschichte/geise/rom-1.jpg">
            <a:extLst>
              <a:ext uri="{FF2B5EF4-FFF2-40B4-BE49-F238E27FC236}">
                <a16:creationId xmlns:a16="http://schemas.microsoft.com/office/drawing/2014/main" id="{A2AAAC1C-403D-D846-B87A-6F123D3B88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0527" y="4086530"/>
            <a:ext cx="2283496" cy="2585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upload.wikimedia.org/wikipedia/commons/thumb/8/89/Vulgata.jpg/220px-Vulgata.jpg">
            <a:extLst>
              <a:ext uri="{FF2B5EF4-FFF2-40B4-BE49-F238E27FC236}">
                <a16:creationId xmlns:a16="http://schemas.microsoft.com/office/drawing/2014/main" id="{A55A592A-0089-2C4F-9BC8-72517E7FD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8" y="28168"/>
            <a:ext cx="1894112" cy="27663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B5E5E0BA-43E7-6F49-A44D-E9747761F57E}"/>
              </a:ext>
            </a:extLst>
          </p:cNvPr>
          <p:cNvSpPr txBox="1"/>
          <p:nvPr/>
        </p:nvSpPr>
        <p:spPr>
          <a:xfrm>
            <a:off x="251520" y="4063520"/>
            <a:ext cx="6549006" cy="2585323"/>
          </a:xfrm>
          <a:prstGeom prst="rect">
            <a:avLst/>
          </a:prstGeom>
          <a:noFill/>
        </p:spPr>
        <p:txBody>
          <a:bodyPr wrap="square" rtlCol="0">
            <a:spAutoFit/>
          </a:bodyPr>
          <a:lstStyle/>
          <a:p>
            <a:r>
              <a:rPr lang="de-DE"/>
              <a:t>Karl der Große: </a:t>
            </a:r>
          </a:p>
          <a:p>
            <a:r>
              <a:rPr lang="de-DE"/>
              <a:t>Hl. Römisches Reich Deutscher Nation (800-1806) </a:t>
            </a:r>
          </a:p>
          <a:p>
            <a:r>
              <a:rPr lang="de-DE"/>
              <a:t>- Karl der Große setzte einen Prozess in Deutschland in Gang, der später als karolingische Renaissance bezeichnet wurde. Er hat die Bedeutung des griechisch-römischen Wissensschatzes erkannt und Bildung mit der Kenntnis dieser Schriften gleichgesetzt.</a:t>
            </a:r>
          </a:p>
          <a:p>
            <a:r>
              <a:rPr lang="de-DE"/>
              <a:t>Für ihn war das Erlernen der lat. Sprache </a:t>
            </a:r>
            <a:r>
              <a:rPr lang="de-DE" b="1" u="sng"/>
              <a:t>der</a:t>
            </a:r>
            <a:r>
              <a:rPr lang="de-DE"/>
              <a:t> Schlüssel zur Bildung! </a:t>
            </a:r>
          </a:p>
        </p:txBody>
      </p:sp>
      <p:sp>
        <p:nvSpPr>
          <p:cNvPr id="3" name="Interaktive Schaltfläche: Leer 2">
            <a:hlinkClick r:id="rId5" action="ppaction://hlinksldjump" highlightClick="1"/>
            <a:extLst>
              <a:ext uri="{FF2B5EF4-FFF2-40B4-BE49-F238E27FC236}">
                <a16:creationId xmlns:a16="http://schemas.microsoft.com/office/drawing/2014/main" id="{C1138BF7-727C-43CE-B89F-D445F9A4C956}"/>
              </a:ext>
            </a:extLst>
          </p:cNvPr>
          <p:cNvSpPr/>
          <p:nvPr/>
        </p:nvSpPr>
        <p:spPr>
          <a:xfrm>
            <a:off x="24368" y="28168"/>
            <a:ext cx="9064908"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3170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gradFill>
          <a:gsLst>
            <a:gs pos="52000">
              <a:schemeClr val="accent1">
                <a:lumMod val="5000"/>
                <a:lumOff val="95000"/>
              </a:schemeClr>
            </a:gs>
            <a:gs pos="9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467544" y="3645024"/>
            <a:ext cx="6347714" cy="2160240"/>
          </a:xfrm>
          <a:noFill/>
        </p:spPr>
        <p:txBody>
          <a:bodyPr>
            <a:noAutofit/>
          </a:bodyPr>
          <a:lstStyle/>
          <a:p>
            <a:r>
              <a:rPr lang="de-DE" sz="2000" b="0" i="0">
                <a:solidFill>
                  <a:srgbClr val="202122"/>
                </a:solidFill>
                <a:effectLst/>
                <a:latin typeface="Arial" panose="020B0604020202020204" pitchFamily="34" charset="0"/>
              </a:rPr>
              <a:t>Die </a:t>
            </a:r>
            <a:r>
              <a:rPr lang="de-DE" sz="2000" b="1" i="0">
                <a:solidFill>
                  <a:srgbClr val="202122"/>
                </a:solidFill>
                <a:effectLst/>
                <a:latin typeface="Arial" panose="020B0604020202020204" pitchFamily="34" charset="0"/>
              </a:rPr>
              <a:t>Schildkrötenformation</a:t>
            </a:r>
            <a:r>
              <a:rPr lang="de-DE" sz="2000" b="0" i="0">
                <a:solidFill>
                  <a:srgbClr val="202122"/>
                </a:solidFill>
                <a:effectLst/>
                <a:latin typeface="Arial" panose="020B0604020202020204" pitchFamily="34" charset="0"/>
              </a:rPr>
              <a:t> ist vielen aus den Asterix-Erzählungen bekannt. </a:t>
            </a:r>
            <a:br>
              <a:rPr lang="de-DE" sz="2000" b="0" i="0">
                <a:solidFill>
                  <a:srgbClr val="202122"/>
                </a:solidFill>
                <a:effectLst/>
                <a:latin typeface="Arial" panose="020B0604020202020204" pitchFamily="34" charset="0"/>
              </a:rPr>
            </a:br>
            <a:r>
              <a:rPr lang="de-DE" sz="2000" b="0" i="0">
                <a:solidFill>
                  <a:srgbClr val="202122"/>
                </a:solidFill>
                <a:effectLst/>
                <a:latin typeface="Arial" panose="020B0604020202020204" pitchFamily="34" charset="0"/>
              </a:rPr>
              <a:t>Sie bezeichnet eine militärisch-taktische Formation des römischen Heeres, die vor </a:t>
            </a:r>
            <a:r>
              <a:rPr lang="de-DE" sz="2000" b="0" i="0" err="1">
                <a:solidFill>
                  <a:srgbClr val="202122"/>
                </a:solidFill>
                <a:effectLst/>
                <a:latin typeface="Arial" panose="020B0604020202020204" pitchFamily="34" charset="0"/>
              </a:rPr>
              <a:t>Beschuss</a:t>
            </a:r>
            <a:r>
              <a:rPr lang="de-DE" sz="2000" b="0" i="0">
                <a:solidFill>
                  <a:srgbClr val="202122"/>
                </a:solidFill>
                <a:effectLst/>
                <a:latin typeface="Arial" panose="020B0604020202020204" pitchFamily="34" charset="0"/>
              </a:rPr>
              <a:t> auch von oben schützte. </a:t>
            </a:r>
            <a:endParaRPr lang="de-DE" sz="2000"/>
          </a:p>
        </p:txBody>
      </p:sp>
      <p:pic>
        <p:nvPicPr>
          <p:cNvPr id="3" name="Picture 2" descr="C:\Users\Ulrich\Pictures\Schule\Latein\Asterix\Legionäre2.jpg">
            <a:extLst>
              <a:ext uri="{FF2B5EF4-FFF2-40B4-BE49-F238E27FC236}">
                <a16:creationId xmlns:a16="http://schemas.microsoft.com/office/drawing/2014/main" id="{A77E67FB-2D57-4E1B-A0B8-3AAFFCEA91BF}"/>
              </a:ext>
            </a:extLst>
          </p:cNvPr>
          <p:cNvPicPr>
            <a:picLocks noChangeAspect="1" noChangeArrowheads="1"/>
          </p:cNvPicPr>
          <p:nvPr/>
        </p:nvPicPr>
        <p:blipFill>
          <a:blip r:embed="rId2"/>
          <a:srcRect/>
          <a:stretch>
            <a:fillRect/>
          </a:stretch>
        </p:blipFill>
        <p:spPr>
          <a:xfrm>
            <a:off x="1456754" y="188640"/>
            <a:ext cx="6086475" cy="2609850"/>
          </a:xfrm>
          <a:prstGeom prst="rect">
            <a:avLst/>
          </a:prstGeom>
        </p:spPr>
      </p:pic>
      <p:sp>
        <p:nvSpPr>
          <p:cNvPr id="4" name="Interaktive Schaltfläche: Leer 3">
            <a:hlinkClick r:id="rId3" action="ppaction://hlinksldjump" highlightClick="1"/>
            <a:extLst>
              <a:ext uri="{FF2B5EF4-FFF2-40B4-BE49-F238E27FC236}">
                <a16:creationId xmlns:a16="http://schemas.microsoft.com/office/drawing/2014/main" id="{3EA76F8E-FB42-4622-AAD6-8DDF896B3B07}"/>
              </a:ext>
            </a:extLst>
          </p:cNvPr>
          <p:cNvSpPr/>
          <p:nvPr/>
        </p:nvSpPr>
        <p:spPr>
          <a:xfrm>
            <a:off x="0" y="-15061"/>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221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gradFill>
          <a:gsLst>
            <a:gs pos="82000">
              <a:schemeClr val="accent1">
                <a:lumMod val="5000"/>
                <a:lumOff val="9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565134" y="2900288"/>
            <a:ext cx="6347714" cy="3120999"/>
          </a:xfrm>
        </p:spPr>
        <p:txBody>
          <a:bodyPr>
            <a:noAutofit/>
          </a:bodyPr>
          <a:lstStyle/>
          <a:p>
            <a:r>
              <a:rPr lang="de-DE" sz="1800"/>
              <a:t>Bei einem Blick auf die Weltkarte </a:t>
            </a:r>
            <a:r>
              <a:rPr lang="de-DE" sz="1800" baseline="0"/>
              <a:t>ergibt sich aus den romanischen Sprachen folgendes Bild:</a:t>
            </a:r>
            <a:br>
              <a:rPr lang="de-DE" sz="1800" baseline="0"/>
            </a:br>
            <a:r>
              <a:rPr lang="de-DE" sz="1800" baseline="0"/>
              <a:t>Bei der Berücksichtigung der Tatsache, dass ca. 70% des englischen Wortschatzes (der gehobenen Sprache und der Fachsprache) aus dem Lateinischen stammen, erweiterte sich das Farbspektrum noch einmal deutlich.</a:t>
            </a:r>
            <a:br>
              <a:rPr lang="de-DE" sz="1800" baseline="0"/>
            </a:br>
            <a:br>
              <a:rPr lang="de-DE" sz="1800" baseline="0"/>
            </a:br>
            <a:r>
              <a:rPr lang="de-DE" sz="1800"/>
              <a:t>Auch ohne Kenntnis der modernen</a:t>
            </a:r>
            <a:r>
              <a:rPr lang="de-DE" sz="1800" baseline="0"/>
              <a:t> romanischen Sprachen erschließen sich viele Inhalte von Texten aufgrund des lateinischen Vorwissens. </a:t>
            </a:r>
            <a:br>
              <a:rPr lang="de-DE" sz="1800"/>
            </a:br>
            <a:endParaRPr lang="de-DE" sz="1800"/>
          </a:p>
        </p:txBody>
      </p:sp>
      <p:pic>
        <p:nvPicPr>
          <p:cNvPr id="4" name="Picture 2" descr="http://www.petrinum.de/uploads/pics/romanische_Sprachen_Welt.jpg">
            <a:extLst>
              <a:ext uri="{FF2B5EF4-FFF2-40B4-BE49-F238E27FC236}">
                <a16:creationId xmlns:a16="http://schemas.microsoft.com/office/drawing/2014/main" id="{A9C0626E-86B5-4C76-BED0-453489C39F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676"/>
          <a:stretch/>
        </p:blipFill>
        <p:spPr bwMode="auto">
          <a:xfrm>
            <a:off x="2195736" y="551145"/>
            <a:ext cx="3386473" cy="2085767"/>
          </a:xfrm>
          <a:prstGeom prst="rect">
            <a:avLst/>
          </a:prstGeom>
          <a:noFill/>
          <a:extLst>
            <a:ext uri="{909E8E84-426E-40DD-AFC4-6F175D3DCCD1}">
              <a14:hiddenFill xmlns:a14="http://schemas.microsoft.com/office/drawing/2010/main">
                <a:solidFill>
                  <a:srgbClr val="FFFFFF"/>
                </a:solidFill>
              </a14:hiddenFill>
            </a:ext>
          </a:extLst>
        </p:spPr>
      </p:pic>
      <p:sp>
        <p:nvSpPr>
          <p:cNvPr id="5" name="Interaktive Schaltfläche: Leer 4">
            <a:hlinkClick r:id="rId3" action="ppaction://hlinksldjump" highlightClick="1"/>
            <a:extLst>
              <a:ext uri="{FF2B5EF4-FFF2-40B4-BE49-F238E27FC236}">
                <a16:creationId xmlns:a16="http://schemas.microsoft.com/office/drawing/2014/main" id="{E614E715-EC35-4997-889B-95A9392A10BE}"/>
              </a:ext>
            </a:extLst>
          </p:cNvPr>
          <p:cNvSpPr/>
          <p:nvPr/>
        </p:nvSpPr>
        <p:spPr>
          <a:xfrm>
            <a:off x="0" y="0"/>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1551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7" descr="http://static4.wikia.nocookie.net/__cb20111106024114/godofwar/images/9/9e/Nike_goddess_of_victory.jpg"/>
          <p:cNvPicPr/>
          <p:nvPr/>
        </p:nvPicPr>
        <p:blipFill>
          <a:blip r:embed="rId3">
            <a:extLst>
              <a:ext uri="{28A0092B-C50C-407E-A947-70E740481C1C}">
                <a14:useLocalDpi xmlns:a14="http://schemas.microsoft.com/office/drawing/2010/main" val="0"/>
              </a:ext>
            </a:extLst>
          </a:blip>
          <a:srcRect/>
          <a:stretch>
            <a:fillRect/>
          </a:stretch>
        </p:blipFill>
        <p:spPr bwMode="auto">
          <a:xfrm>
            <a:off x="2142376" y="877540"/>
            <a:ext cx="3744416" cy="4696103"/>
          </a:xfrm>
          <a:prstGeom prst="rect">
            <a:avLst/>
          </a:prstGeom>
          <a:noFill/>
          <a:ln>
            <a:noFill/>
          </a:ln>
        </p:spPr>
      </p:pic>
      <p:sp>
        <p:nvSpPr>
          <p:cNvPr id="6" name="Abgerundetes Rechteck 5"/>
          <p:cNvSpPr/>
          <p:nvPr/>
        </p:nvSpPr>
        <p:spPr>
          <a:xfrm>
            <a:off x="251520" y="129248"/>
            <a:ext cx="8496944" cy="432048"/>
          </a:xfrm>
          <a:prstGeom prst="roundRect">
            <a:avLst/>
          </a:prstGeom>
          <a:solidFill>
            <a:srgbClr val="466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a:t>Non </a:t>
            </a:r>
            <a:r>
              <a:rPr lang="de-DE" sz="3600" b="1" err="1"/>
              <a:t>scholae</a:t>
            </a:r>
            <a:r>
              <a:rPr lang="de-DE" sz="3600" b="1"/>
              <a:t>, </a:t>
            </a:r>
            <a:r>
              <a:rPr lang="de-DE" sz="3600" b="1" err="1"/>
              <a:t>sed</a:t>
            </a:r>
            <a:r>
              <a:rPr lang="de-DE" sz="3600" b="1"/>
              <a:t> </a:t>
            </a:r>
            <a:r>
              <a:rPr lang="de-DE" sz="3600" b="1" err="1"/>
              <a:t>vitae</a:t>
            </a:r>
            <a:r>
              <a:rPr lang="de-DE" sz="3600" b="1"/>
              <a:t> </a:t>
            </a:r>
            <a:r>
              <a:rPr lang="de-DE" sz="3600" b="1" err="1"/>
              <a:t>discimus</a:t>
            </a:r>
            <a:r>
              <a:rPr lang="de-DE" sz="3600"/>
              <a:t>!</a:t>
            </a:r>
          </a:p>
        </p:txBody>
      </p:sp>
      <p:sp>
        <p:nvSpPr>
          <p:cNvPr id="2" name="Rechteck: abgerundete Ecken 1">
            <a:extLst>
              <a:ext uri="{FF2B5EF4-FFF2-40B4-BE49-F238E27FC236}">
                <a16:creationId xmlns:a16="http://schemas.microsoft.com/office/drawing/2014/main" id="{C1063CF2-BB03-496B-82FB-57030C40BF72}"/>
              </a:ext>
            </a:extLst>
          </p:cNvPr>
          <p:cNvSpPr/>
          <p:nvPr/>
        </p:nvSpPr>
        <p:spPr>
          <a:xfrm>
            <a:off x="971600" y="5889887"/>
            <a:ext cx="6374000" cy="347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Nicht für die Schule, sondern für das Leben lernen wir!</a:t>
            </a:r>
          </a:p>
        </p:txBody>
      </p:sp>
      <p:sp>
        <p:nvSpPr>
          <p:cNvPr id="3" name="Interaktive Schaltfläche: Informationen abrufen 2">
            <a:hlinkClick r:id="rId4" action="ppaction://hlinksldjump" highlightClick="1"/>
            <a:extLst>
              <a:ext uri="{FF2B5EF4-FFF2-40B4-BE49-F238E27FC236}">
                <a16:creationId xmlns:a16="http://schemas.microsoft.com/office/drawing/2014/main" id="{EE0422F9-456F-44BC-8E55-DFE49566F329}"/>
              </a:ext>
            </a:extLst>
          </p:cNvPr>
          <p:cNvSpPr/>
          <p:nvPr/>
        </p:nvSpPr>
        <p:spPr>
          <a:xfrm>
            <a:off x="6372200" y="5201702"/>
            <a:ext cx="360040" cy="347424"/>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19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gradFill>
          <a:gsLst>
            <a:gs pos="69000">
              <a:schemeClr val="accent1">
                <a:lumMod val="5000"/>
                <a:lumOff val="95000"/>
              </a:schemeClr>
            </a:gs>
            <a:gs pos="96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107504" y="116632"/>
            <a:ext cx="7056784" cy="1080120"/>
          </a:xfrm>
        </p:spPr>
        <p:txBody>
          <a:bodyPr>
            <a:noAutofit/>
          </a:bodyPr>
          <a:lstStyle/>
          <a:p>
            <a:r>
              <a:rPr lang="de-DE" sz="2000">
                <a:solidFill>
                  <a:schemeClr val="accent1">
                    <a:lumMod val="50000"/>
                  </a:schemeClr>
                </a:solidFill>
              </a:rPr>
              <a:t>Auch im kleinen</a:t>
            </a:r>
            <a:r>
              <a:rPr lang="de-DE" sz="2000" baseline="0">
                <a:solidFill>
                  <a:schemeClr val="accent1">
                    <a:lumMod val="50000"/>
                  </a:schemeClr>
                </a:solidFill>
              </a:rPr>
              <a:t> Rahmen wird Latein gesprochen. Es </a:t>
            </a:r>
            <a:r>
              <a:rPr lang="de-DE" sz="2000" baseline="0" err="1">
                <a:solidFill>
                  <a:schemeClr val="accent1">
                    <a:lumMod val="50000"/>
                  </a:schemeClr>
                </a:solidFill>
              </a:rPr>
              <a:t>be</a:t>
            </a:r>
            <a:r>
              <a:rPr lang="de-DE" sz="2000" baseline="0">
                <a:solidFill>
                  <a:schemeClr val="accent1">
                    <a:lumMod val="50000"/>
                  </a:schemeClr>
                </a:solidFill>
              </a:rPr>
              <a:t>-herrscht unseren Alltag, ohne dass es uns bewusst wäre…</a:t>
            </a:r>
            <a:br>
              <a:rPr lang="de-DE" sz="2000" baseline="0">
                <a:solidFill>
                  <a:schemeClr val="accent1">
                    <a:lumMod val="50000"/>
                  </a:schemeClr>
                </a:solidFill>
              </a:rPr>
            </a:br>
            <a:r>
              <a:rPr lang="de-DE" sz="2000" baseline="0">
                <a:solidFill>
                  <a:schemeClr val="accent1">
                    <a:lumMod val="50000"/>
                  </a:schemeClr>
                </a:solidFill>
              </a:rPr>
              <a:t>Hier Bilder von unserem </a:t>
            </a:r>
            <a:r>
              <a:rPr lang="de-DE" sz="2000" b="1" baseline="0">
                <a:solidFill>
                  <a:schemeClr val="accent1">
                    <a:lumMod val="50000"/>
                  </a:schemeClr>
                </a:solidFill>
              </a:rPr>
              <a:t>Schulgelände</a:t>
            </a:r>
            <a:r>
              <a:rPr lang="de-DE" sz="2000" baseline="0">
                <a:solidFill>
                  <a:schemeClr val="accent1">
                    <a:lumMod val="50000"/>
                  </a:schemeClr>
                </a:solidFill>
              </a:rPr>
              <a:t>:</a:t>
            </a:r>
            <a:br>
              <a:rPr lang="de-DE" sz="2000" baseline="0">
                <a:solidFill>
                  <a:schemeClr val="accent1">
                    <a:lumMod val="50000"/>
                  </a:schemeClr>
                </a:solidFill>
              </a:rPr>
            </a:br>
            <a:endParaRPr lang="de-DE" sz="2000">
              <a:solidFill>
                <a:schemeClr val="accent1">
                  <a:lumMod val="50000"/>
                </a:schemeClr>
              </a:solidFill>
            </a:endParaRPr>
          </a:p>
        </p:txBody>
      </p:sp>
      <p:pic>
        <p:nvPicPr>
          <p:cNvPr id="4" name="Picture 7">
            <a:extLst>
              <a:ext uri="{FF2B5EF4-FFF2-40B4-BE49-F238E27FC236}">
                <a16:creationId xmlns:a16="http://schemas.microsoft.com/office/drawing/2014/main" id="{42F157A3-AA0B-4477-A84D-2C1DEE4F56F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096" t="2599" r="17293" b="83609"/>
          <a:stretch/>
        </p:blipFill>
        <p:spPr bwMode="auto">
          <a:xfrm>
            <a:off x="107504" y="1332152"/>
            <a:ext cx="2732187" cy="210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a:extLst>
              <a:ext uri="{FF2B5EF4-FFF2-40B4-BE49-F238E27FC236}">
                <a16:creationId xmlns:a16="http://schemas.microsoft.com/office/drawing/2014/main" id="{054BFE6E-1812-4A66-81DD-7E6D6464AF8D}"/>
              </a:ext>
            </a:extLst>
          </p:cNvPr>
          <p:cNvSpPr txBox="1"/>
          <p:nvPr/>
        </p:nvSpPr>
        <p:spPr>
          <a:xfrm>
            <a:off x="2915815" y="1556792"/>
            <a:ext cx="4608513" cy="1754326"/>
          </a:xfrm>
          <a:prstGeom prst="rect">
            <a:avLst/>
          </a:prstGeom>
          <a:noFill/>
        </p:spPr>
        <p:txBody>
          <a:bodyPr wrap="square" rtlCol="0">
            <a:spAutoFit/>
          </a:bodyPr>
          <a:lstStyle/>
          <a:p>
            <a:r>
              <a:rPr lang="de-DE" sz="1800" b="0" i="0" u="none" strike="noStrike" kern="1200" baseline="0" err="1">
                <a:solidFill>
                  <a:schemeClr val="tx1"/>
                </a:solidFill>
                <a:effectLst/>
                <a:latin typeface="+mn-lt"/>
                <a:ea typeface="+mn-ea"/>
                <a:cs typeface="+mn-cs"/>
              </a:rPr>
              <a:t>Estote</a:t>
            </a:r>
            <a:r>
              <a:rPr lang="de-DE" sz="1800" b="0" i="0" u="none" strike="noStrike" kern="1200" baseline="0">
                <a:solidFill>
                  <a:schemeClr val="tx1"/>
                </a:solidFill>
                <a:effectLst/>
                <a:latin typeface="+mn-lt"/>
                <a:ea typeface="+mn-ea"/>
                <a:cs typeface="+mn-cs"/>
              </a:rPr>
              <a:t> </a:t>
            </a:r>
            <a:r>
              <a:rPr lang="de-DE" sz="1800" b="0" i="0" u="none" strike="noStrike" kern="1200" baseline="0" err="1">
                <a:solidFill>
                  <a:schemeClr val="tx1"/>
                </a:solidFill>
                <a:effectLst/>
                <a:latin typeface="+mn-lt"/>
                <a:ea typeface="+mn-ea"/>
                <a:cs typeface="+mn-cs"/>
              </a:rPr>
              <a:t>sapientes</a:t>
            </a:r>
            <a:r>
              <a:rPr lang="de-DE" sz="1800" b="0" i="0" u="none" strike="noStrike" kern="1200" baseline="0">
                <a:solidFill>
                  <a:schemeClr val="tx1"/>
                </a:solidFill>
                <a:effectLst/>
                <a:latin typeface="+mn-lt"/>
                <a:ea typeface="+mn-ea"/>
                <a:cs typeface="+mn-cs"/>
              </a:rPr>
              <a:t> – Seid weise!</a:t>
            </a:r>
          </a:p>
          <a:p>
            <a:r>
              <a:rPr lang="de-DE" sz="1800" b="0" i="0" u="none" strike="noStrike" kern="1200" baseline="0">
                <a:solidFill>
                  <a:schemeClr val="tx1"/>
                </a:solidFill>
                <a:effectLst/>
                <a:latin typeface="+mn-lt"/>
                <a:ea typeface="+mn-ea"/>
                <a:cs typeface="+mn-cs"/>
              </a:rPr>
              <a:t>(Teil des Wandgemäldes in Schule 1) </a:t>
            </a:r>
          </a:p>
          <a:p>
            <a:r>
              <a:rPr lang="de-DE" sz="1800" b="0" i="0" u="none" strike="noStrike" kern="1200" baseline="0">
                <a:solidFill>
                  <a:schemeClr val="tx1"/>
                </a:solidFill>
                <a:effectLst/>
                <a:latin typeface="+mn-lt"/>
                <a:ea typeface="+mn-ea"/>
                <a:cs typeface="+mn-cs"/>
              </a:rPr>
              <a:t>Satz aus der „Biblia </a:t>
            </a:r>
            <a:r>
              <a:rPr lang="de-DE" sz="1800" b="0" i="0" u="none" strike="noStrike" kern="1200" baseline="0" err="1">
                <a:solidFill>
                  <a:schemeClr val="tx1"/>
                </a:solidFill>
                <a:effectLst/>
                <a:latin typeface="+mn-lt"/>
                <a:ea typeface="+mn-ea"/>
                <a:cs typeface="+mn-cs"/>
              </a:rPr>
              <a:t>sacra</a:t>
            </a:r>
            <a:r>
              <a:rPr lang="de-DE" sz="1800" b="0" i="0" u="none" strike="noStrike" kern="1200" baseline="0">
                <a:solidFill>
                  <a:schemeClr val="tx1"/>
                </a:solidFill>
                <a:effectLst/>
                <a:latin typeface="+mn-lt"/>
                <a:ea typeface="+mn-ea"/>
                <a:cs typeface="+mn-cs"/>
              </a:rPr>
              <a:t> Vulgata“: </a:t>
            </a:r>
          </a:p>
          <a:p>
            <a:r>
              <a:rPr lang="en-US" sz="1800" b="0" i="0" kern="1200">
                <a:solidFill>
                  <a:schemeClr val="tx1"/>
                </a:solidFill>
                <a:effectLst/>
                <a:latin typeface="+mn-lt"/>
                <a:ea typeface="+mn-ea"/>
                <a:cs typeface="+mn-cs"/>
              </a:rPr>
              <a:t>“</a:t>
            </a:r>
            <a:r>
              <a:rPr lang="en-US" sz="1800" b="0" i="0" kern="1200" err="1">
                <a:solidFill>
                  <a:schemeClr val="tx1"/>
                </a:solidFill>
                <a:effectLst/>
                <a:latin typeface="+mn-lt"/>
                <a:ea typeface="+mn-ea"/>
                <a:cs typeface="+mn-cs"/>
              </a:rPr>
              <a:t>audite</a:t>
            </a:r>
            <a:r>
              <a:rPr lang="en-US" sz="1800" b="0" i="0" kern="1200">
                <a:solidFill>
                  <a:schemeClr val="tx1"/>
                </a:solidFill>
                <a:effectLst/>
                <a:latin typeface="+mn-lt"/>
                <a:ea typeface="+mn-ea"/>
                <a:cs typeface="+mn-cs"/>
              </a:rPr>
              <a:t> </a:t>
            </a:r>
            <a:r>
              <a:rPr lang="en-US" sz="1800" b="0" i="0" kern="1200" err="1">
                <a:solidFill>
                  <a:schemeClr val="tx1"/>
                </a:solidFill>
                <a:effectLst/>
                <a:latin typeface="+mn-lt"/>
                <a:ea typeface="+mn-ea"/>
                <a:cs typeface="+mn-cs"/>
              </a:rPr>
              <a:t>disciplinam</a:t>
            </a:r>
            <a:r>
              <a:rPr lang="en-US" sz="1800" b="0" i="0" kern="1200">
                <a:solidFill>
                  <a:schemeClr val="tx1"/>
                </a:solidFill>
                <a:effectLst/>
                <a:latin typeface="+mn-lt"/>
                <a:ea typeface="+mn-ea"/>
                <a:cs typeface="+mn-cs"/>
              </a:rPr>
              <a:t> et </a:t>
            </a:r>
            <a:r>
              <a:rPr lang="en-US" sz="1800" b="1" i="0" kern="1200" err="1">
                <a:solidFill>
                  <a:schemeClr val="tx1"/>
                </a:solidFill>
                <a:effectLst/>
                <a:latin typeface="+mn-lt"/>
                <a:ea typeface="+mn-ea"/>
                <a:cs typeface="+mn-cs"/>
              </a:rPr>
              <a:t>estote</a:t>
            </a:r>
            <a:r>
              <a:rPr lang="en-US" sz="1800" b="1" i="0" kern="1200">
                <a:solidFill>
                  <a:schemeClr val="tx1"/>
                </a:solidFill>
                <a:effectLst/>
                <a:latin typeface="+mn-lt"/>
                <a:ea typeface="+mn-ea"/>
                <a:cs typeface="+mn-cs"/>
              </a:rPr>
              <a:t> </a:t>
            </a:r>
            <a:r>
              <a:rPr lang="en-US" sz="1800" b="1" i="0" kern="1200" err="1">
                <a:solidFill>
                  <a:schemeClr val="tx1"/>
                </a:solidFill>
                <a:effectLst/>
                <a:latin typeface="+mn-lt"/>
                <a:ea typeface="+mn-ea"/>
                <a:cs typeface="+mn-cs"/>
              </a:rPr>
              <a:t>sapientes</a:t>
            </a:r>
            <a:r>
              <a:rPr lang="en-US" sz="1800" b="1" i="0" kern="1200">
                <a:solidFill>
                  <a:schemeClr val="tx1"/>
                </a:solidFill>
                <a:effectLst/>
                <a:latin typeface="+mn-lt"/>
                <a:ea typeface="+mn-ea"/>
                <a:cs typeface="+mn-cs"/>
              </a:rPr>
              <a:t> </a:t>
            </a:r>
            <a:r>
              <a:rPr lang="en-US" sz="1800" b="0" i="0" kern="1200">
                <a:solidFill>
                  <a:schemeClr val="tx1"/>
                </a:solidFill>
                <a:effectLst/>
                <a:latin typeface="+mn-lt"/>
                <a:ea typeface="+mn-ea"/>
                <a:cs typeface="+mn-cs"/>
              </a:rPr>
              <a:t>et </a:t>
            </a:r>
          </a:p>
          <a:p>
            <a:r>
              <a:rPr lang="en-US" sz="1800" b="0" i="0" kern="1200" err="1">
                <a:solidFill>
                  <a:schemeClr val="tx1"/>
                </a:solidFill>
                <a:effectLst/>
                <a:latin typeface="+mn-lt"/>
                <a:ea typeface="+mn-ea"/>
                <a:cs typeface="+mn-cs"/>
              </a:rPr>
              <a:t>nolite</a:t>
            </a:r>
            <a:r>
              <a:rPr lang="en-US" sz="1800" b="0" i="0" kern="1200">
                <a:solidFill>
                  <a:schemeClr val="tx1"/>
                </a:solidFill>
                <a:effectLst/>
                <a:latin typeface="+mn-lt"/>
                <a:ea typeface="+mn-ea"/>
                <a:cs typeface="+mn-cs"/>
              </a:rPr>
              <a:t> </a:t>
            </a:r>
            <a:r>
              <a:rPr lang="en-US" sz="1800" b="0" i="0" kern="1200" err="1">
                <a:solidFill>
                  <a:schemeClr val="tx1"/>
                </a:solidFill>
                <a:effectLst/>
                <a:latin typeface="+mn-lt"/>
                <a:ea typeface="+mn-ea"/>
                <a:cs typeface="+mn-cs"/>
              </a:rPr>
              <a:t>abicere</a:t>
            </a:r>
            <a:r>
              <a:rPr lang="en-US" sz="1800" b="0" i="0" kern="1200">
                <a:solidFill>
                  <a:schemeClr val="tx1"/>
                </a:solidFill>
                <a:effectLst/>
                <a:latin typeface="+mn-lt"/>
                <a:ea typeface="+mn-ea"/>
                <a:cs typeface="+mn-cs"/>
              </a:rPr>
              <a:t> </a:t>
            </a:r>
            <a:r>
              <a:rPr lang="en-US" sz="1800" b="0" i="0" kern="1200" err="1">
                <a:solidFill>
                  <a:schemeClr val="tx1"/>
                </a:solidFill>
                <a:effectLst/>
                <a:latin typeface="+mn-lt"/>
                <a:ea typeface="+mn-ea"/>
                <a:cs typeface="+mn-cs"/>
              </a:rPr>
              <a:t>eam</a:t>
            </a:r>
            <a:r>
              <a:rPr lang="en-US" sz="1800" b="0" i="0" kern="1200">
                <a:solidFill>
                  <a:schemeClr val="tx1"/>
                </a:solidFill>
                <a:effectLst/>
                <a:latin typeface="+mn-lt"/>
                <a:ea typeface="+mn-ea"/>
                <a:cs typeface="+mn-cs"/>
              </a:rPr>
              <a:t>”</a:t>
            </a:r>
          </a:p>
          <a:p>
            <a:endParaRPr lang="de-DE"/>
          </a:p>
        </p:txBody>
      </p:sp>
      <p:pic>
        <p:nvPicPr>
          <p:cNvPr id="8" name="Picture 8" descr="\\srv-pn\benutzer$\Ulrich.Schlabertz\Desktop\P1080103.jpg">
            <a:extLst>
              <a:ext uri="{FF2B5EF4-FFF2-40B4-BE49-F238E27FC236}">
                <a16:creationId xmlns:a16="http://schemas.microsoft.com/office/drawing/2014/main" id="{F62C29E0-AF3B-4142-8981-D0119E3BC0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717032"/>
            <a:ext cx="1130860" cy="1621815"/>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8A7225FC-BEBC-428D-AD4A-3206A9462E6C}"/>
              </a:ext>
            </a:extLst>
          </p:cNvPr>
          <p:cNvSpPr txBox="1"/>
          <p:nvPr/>
        </p:nvSpPr>
        <p:spPr>
          <a:xfrm>
            <a:off x="1473597" y="3588560"/>
            <a:ext cx="4752529" cy="2308324"/>
          </a:xfrm>
          <a:prstGeom prst="rect">
            <a:avLst/>
          </a:prstGeom>
          <a:noFill/>
        </p:spPr>
        <p:txBody>
          <a:bodyPr wrap="square" rtlCol="0">
            <a:spAutoFit/>
          </a:bodyPr>
          <a:lstStyle/>
          <a:p>
            <a:r>
              <a:rPr lang="de-DE" sz="1800" b="0" i="0" u="none" strike="noStrike" kern="1200">
                <a:solidFill>
                  <a:schemeClr val="tx1"/>
                </a:solidFill>
                <a:effectLst/>
                <a:latin typeface="+mn-lt"/>
                <a:ea typeface="+mn-ea"/>
                <a:cs typeface="+mn-cs"/>
              </a:rPr>
              <a:t>Eugène de </a:t>
            </a:r>
            <a:r>
              <a:rPr lang="de-DE" sz="1800" b="0" i="0" u="none" strike="noStrike" kern="1200" err="1">
                <a:solidFill>
                  <a:schemeClr val="tx1"/>
                </a:solidFill>
                <a:effectLst/>
                <a:latin typeface="+mn-lt"/>
                <a:ea typeface="+mn-ea"/>
                <a:cs typeface="+mn-cs"/>
              </a:rPr>
              <a:t>Mazenod</a:t>
            </a:r>
            <a:r>
              <a:rPr lang="de-DE" sz="1800" b="0" i="0" u="none" strike="noStrike" kern="1200">
                <a:solidFill>
                  <a:schemeClr val="tx1"/>
                </a:solidFill>
                <a:effectLst/>
                <a:latin typeface="+mn-lt"/>
                <a:ea typeface="+mn-ea"/>
                <a:cs typeface="+mn-cs"/>
              </a:rPr>
              <a:t>,</a:t>
            </a:r>
            <a:r>
              <a:rPr lang="de-DE" sz="1800" b="0" i="0" u="none" strike="noStrike" kern="1200" baseline="0">
                <a:solidFill>
                  <a:schemeClr val="tx1"/>
                </a:solidFill>
                <a:effectLst/>
                <a:latin typeface="+mn-lt"/>
                <a:ea typeface="+mn-ea"/>
                <a:cs typeface="+mn-cs"/>
              </a:rPr>
              <a:t> (Atrium des Forums) gründete den Orden der Oblaten (Schulträger von 1946 - 2006)</a:t>
            </a:r>
          </a:p>
          <a:p>
            <a:pPr marL="0" marR="0" indent="0" algn="l" defTabSz="914400" rtl="0" eaLnBrk="1" fontAlgn="auto" latinLnBrk="0" hangingPunct="1">
              <a:lnSpc>
                <a:spcPct val="100000"/>
              </a:lnSpc>
              <a:spcBef>
                <a:spcPts val="0"/>
              </a:spcBef>
              <a:spcAft>
                <a:spcPts val="0"/>
              </a:spcAft>
              <a:buClrTx/>
              <a:buSzTx/>
              <a:buFontTx/>
              <a:buNone/>
              <a:tabLst/>
              <a:defRPr/>
            </a:pPr>
            <a:r>
              <a:rPr lang="de-DE"/>
              <a:t>nihil </a:t>
            </a:r>
            <a:r>
              <a:rPr lang="de-DE" err="1"/>
              <a:t>linquendum</a:t>
            </a:r>
            <a:r>
              <a:rPr lang="de-DE"/>
              <a:t> </a:t>
            </a:r>
            <a:r>
              <a:rPr lang="de-DE" err="1"/>
              <a:t>inausum</a:t>
            </a:r>
            <a:r>
              <a:rPr lang="de-DE"/>
              <a:t> </a:t>
            </a:r>
            <a:r>
              <a:rPr lang="de-DE" err="1"/>
              <a:t>ut</a:t>
            </a:r>
            <a:r>
              <a:rPr lang="de-DE"/>
              <a:t> </a:t>
            </a:r>
            <a:r>
              <a:rPr lang="de-DE" err="1"/>
              <a:t>proferatur</a:t>
            </a:r>
            <a:r>
              <a:rPr lang="de-DE"/>
              <a:t> </a:t>
            </a:r>
            <a:r>
              <a:rPr lang="de-DE" err="1"/>
              <a:t>imperium</a:t>
            </a:r>
            <a:r>
              <a:rPr lang="de-DE"/>
              <a:t> Christi = nichts darf unversucht gelassen</a:t>
            </a:r>
            <a:r>
              <a:rPr lang="de-DE" baseline="0"/>
              <a:t> werden, um das Reich Christi vorwärts zu tragen.</a:t>
            </a:r>
          </a:p>
          <a:p>
            <a:endParaRPr lang="de-DE"/>
          </a:p>
        </p:txBody>
      </p:sp>
      <p:pic>
        <p:nvPicPr>
          <p:cNvPr id="11" name="Picture 6" descr="E:\DCIM\108_PANA\P1080105.JPG">
            <a:extLst>
              <a:ext uri="{FF2B5EF4-FFF2-40B4-BE49-F238E27FC236}">
                <a16:creationId xmlns:a16="http://schemas.microsoft.com/office/drawing/2014/main" id="{399DC28D-3EDE-48D9-B05C-7634C85342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1989" y="3671158"/>
            <a:ext cx="3184678" cy="1864000"/>
          </a:xfrm>
          <a:prstGeom prst="rect">
            <a:avLst/>
          </a:prstGeom>
          <a:noFill/>
          <a:extLst>
            <a:ext uri="{909E8E84-426E-40DD-AFC4-6F175D3DCCD1}">
              <a14:hiddenFill xmlns:a14="http://schemas.microsoft.com/office/drawing/2010/main">
                <a:solidFill>
                  <a:srgbClr val="FFFFFF"/>
                </a:solidFill>
              </a14:hiddenFill>
            </a:ext>
          </a:extLst>
        </p:spPr>
      </p:pic>
      <p:sp>
        <p:nvSpPr>
          <p:cNvPr id="12" name="Interaktive Schaltfläche: Leer 11">
            <a:hlinkClick r:id="rId5" action="ppaction://hlinksldjump" highlightClick="1"/>
            <a:extLst>
              <a:ext uri="{FF2B5EF4-FFF2-40B4-BE49-F238E27FC236}">
                <a16:creationId xmlns:a16="http://schemas.microsoft.com/office/drawing/2014/main" id="{937F65E3-F083-4FEA-B84B-0F6243DEA258}"/>
              </a:ext>
            </a:extLst>
          </p:cNvPr>
          <p:cNvSpPr/>
          <p:nvPr/>
        </p:nvSpPr>
        <p:spPr>
          <a:xfrm>
            <a:off x="0" y="11701"/>
            <a:ext cx="9116667"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3DBE8D34-A2A3-4E07-8216-2677728712D8}"/>
              </a:ext>
            </a:extLst>
          </p:cNvPr>
          <p:cNvSpPr txBox="1"/>
          <p:nvPr/>
        </p:nvSpPr>
        <p:spPr>
          <a:xfrm>
            <a:off x="193790" y="5702926"/>
            <a:ext cx="8482666" cy="923330"/>
          </a:xfrm>
          <a:prstGeom prst="rect">
            <a:avLst/>
          </a:prstGeom>
          <a:noFill/>
        </p:spPr>
        <p:txBody>
          <a:bodyPr wrap="square" rtlCol="0">
            <a:spAutoFit/>
          </a:bodyPr>
          <a:lstStyle/>
          <a:p>
            <a:r>
              <a:rPr lang="de-DE" baseline="0"/>
              <a:t>Aber Latein begegnet uns auch als </a:t>
            </a:r>
            <a:r>
              <a:rPr lang="de-DE" baseline="0">
                <a:latin typeface="+mn-lt"/>
              </a:rPr>
              <a:t>Wendungen, Floskeln und Sprüchen täglich in der Zeitung, in Fachartikeln, in Reden und Gesprächen. (z.B. Redewendung: </a:t>
            </a:r>
            <a:r>
              <a:rPr lang="de-DE" b="0" baseline="0">
                <a:latin typeface="+mn-lt"/>
              </a:rPr>
              <a:t>„</a:t>
            </a:r>
            <a:r>
              <a:rPr lang="de-DE" b="0" i="0">
                <a:solidFill>
                  <a:srgbClr val="333333"/>
                </a:solidFill>
                <a:effectLst/>
                <a:latin typeface="+mn-lt"/>
              </a:rPr>
              <a:t>Et </a:t>
            </a:r>
            <a:r>
              <a:rPr lang="de-DE" b="0" i="0" err="1">
                <a:solidFill>
                  <a:srgbClr val="333333"/>
                </a:solidFill>
                <a:effectLst/>
                <a:latin typeface="+mn-lt"/>
              </a:rPr>
              <a:t>cetera</a:t>
            </a:r>
            <a:r>
              <a:rPr lang="de-DE" b="0" i="0">
                <a:solidFill>
                  <a:srgbClr val="333333"/>
                </a:solidFill>
                <a:effectLst/>
                <a:latin typeface="+mn-lt"/>
              </a:rPr>
              <a:t>“, „Status quo“, </a:t>
            </a:r>
            <a:r>
              <a:rPr lang="de-DE" baseline="0">
                <a:latin typeface="+mn-lt"/>
              </a:rPr>
              <a:t>„Alea </a:t>
            </a:r>
            <a:r>
              <a:rPr lang="de-DE" baseline="0" err="1">
                <a:latin typeface="+mn-lt"/>
              </a:rPr>
              <a:t>jacta</a:t>
            </a:r>
            <a:r>
              <a:rPr lang="de-DE" baseline="0">
                <a:latin typeface="+mn-lt"/>
              </a:rPr>
              <a:t> </a:t>
            </a:r>
            <a:r>
              <a:rPr lang="de-DE" baseline="0" err="1">
                <a:latin typeface="+mn-lt"/>
              </a:rPr>
              <a:t>est</a:t>
            </a:r>
            <a:r>
              <a:rPr lang="de-DE" baseline="0">
                <a:latin typeface="+mn-lt"/>
              </a:rPr>
              <a:t>“,</a:t>
            </a:r>
            <a:r>
              <a:rPr lang="de-DE" b="0" baseline="0">
                <a:latin typeface="+mn-lt"/>
              </a:rPr>
              <a:t> „</a:t>
            </a:r>
            <a:r>
              <a:rPr lang="de-DE" b="0" i="0" err="1">
                <a:solidFill>
                  <a:srgbClr val="333333"/>
                </a:solidFill>
                <a:effectLst/>
                <a:latin typeface="+mn-lt"/>
              </a:rPr>
              <a:t>Vice</a:t>
            </a:r>
            <a:r>
              <a:rPr lang="de-DE" b="0" i="0">
                <a:solidFill>
                  <a:srgbClr val="333333"/>
                </a:solidFill>
                <a:effectLst/>
                <a:latin typeface="+mn-lt"/>
              </a:rPr>
              <a:t> </a:t>
            </a:r>
            <a:r>
              <a:rPr lang="de-DE" b="0" i="0" err="1">
                <a:solidFill>
                  <a:srgbClr val="333333"/>
                </a:solidFill>
                <a:effectLst/>
                <a:latin typeface="+mn-lt"/>
              </a:rPr>
              <a:t>versa</a:t>
            </a:r>
            <a:r>
              <a:rPr lang="de-DE" b="0" i="0">
                <a:solidFill>
                  <a:srgbClr val="333333"/>
                </a:solidFill>
                <a:effectLst/>
                <a:latin typeface="+mn-lt"/>
              </a:rPr>
              <a:t>“,</a:t>
            </a:r>
            <a:r>
              <a:rPr lang="de-DE" baseline="0">
                <a:latin typeface="+mn-lt"/>
              </a:rPr>
              <a:t> „</a:t>
            </a:r>
            <a:r>
              <a:rPr lang="de-DE" b="0" i="1">
                <a:solidFill>
                  <a:srgbClr val="202122"/>
                </a:solidFill>
                <a:effectLst/>
                <a:latin typeface="+mn-lt"/>
              </a:rPr>
              <a:t>In </a:t>
            </a:r>
            <a:r>
              <a:rPr lang="de-DE" b="0" i="1" err="1">
                <a:solidFill>
                  <a:srgbClr val="202122"/>
                </a:solidFill>
                <a:effectLst/>
                <a:latin typeface="+mn-lt"/>
              </a:rPr>
              <a:t>dubio</a:t>
            </a:r>
            <a:r>
              <a:rPr lang="de-DE" b="0" i="1">
                <a:solidFill>
                  <a:srgbClr val="202122"/>
                </a:solidFill>
                <a:effectLst/>
                <a:latin typeface="+mn-lt"/>
              </a:rPr>
              <a:t> pro </a:t>
            </a:r>
            <a:r>
              <a:rPr lang="de-DE" b="0" i="1" err="1">
                <a:solidFill>
                  <a:srgbClr val="202122"/>
                </a:solidFill>
                <a:effectLst/>
                <a:latin typeface="+mn-lt"/>
              </a:rPr>
              <a:t>reo</a:t>
            </a:r>
            <a:r>
              <a:rPr lang="de-DE" b="0" i="1">
                <a:solidFill>
                  <a:srgbClr val="202122"/>
                </a:solidFill>
                <a:effectLst/>
                <a:latin typeface="+mn-lt"/>
              </a:rPr>
              <a:t>“</a:t>
            </a:r>
            <a:r>
              <a:rPr lang="de-DE" baseline="0"/>
              <a:t>)</a:t>
            </a:r>
            <a:endParaRPr lang="de-DE"/>
          </a:p>
        </p:txBody>
      </p:sp>
    </p:spTree>
    <p:extLst>
      <p:ext uri="{BB962C8B-B14F-4D97-AF65-F5344CB8AC3E}">
        <p14:creationId xmlns:p14="http://schemas.microsoft.com/office/powerpoint/2010/main" val="1661218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467544" y="3429000"/>
            <a:ext cx="6347714" cy="1320800"/>
          </a:xfrm>
        </p:spPr>
        <p:txBody>
          <a:bodyPr>
            <a:normAutofit fontScale="90000"/>
          </a:bodyPr>
          <a:lstStyle/>
          <a:p>
            <a:r>
              <a:rPr lang="de-DE" sz="2400"/>
              <a:t>Altes</a:t>
            </a:r>
            <a:r>
              <a:rPr lang="de-DE" sz="2400" baseline="0"/>
              <a:t> Heerlager Xanten</a:t>
            </a:r>
            <a:br>
              <a:rPr lang="de-DE" sz="2400" baseline="0"/>
            </a:br>
            <a:r>
              <a:rPr lang="de-DE" sz="2400" baseline="0"/>
              <a:t> </a:t>
            </a:r>
            <a:br>
              <a:rPr lang="de-DE" sz="2400" baseline="0"/>
            </a:br>
            <a:r>
              <a:rPr lang="de-DE" sz="2400" baseline="0"/>
              <a:t>- heute der archäologische Park Xanten (</a:t>
            </a:r>
            <a:r>
              <a:rPr lang="de-DE" sz="2400" baseline="0" err="1"/>
              <a:t>APX</a:t>
            </a:r>
            <a:r>
              <a:rPr lang="de-DE" sz="2400" baseline="0"/>
              <a:t>)</a:t>
            </a:r>
            <a:br>
              <a:rPr lang="de-DE" sz="2400" baseline="0"/>
            </a:br>
            <a:r>
              <a:rPr lang="de-DE" sz="2400" baseline="0"/>
              <a:t>(Ziel einer </a:t>
            </a:r>
            <a:r>
              <a:rPr lang="de-DE" sz="2400" b="1" baseline="0"/>
              <a:t>Kursfahrt</a:t>
            </a:r>
            <a:r>
              <a:rPr lang="de-DE" sz="2400" baseline="0"/>
              <a:t> in der Klasse 7!)</a:t>
            </a:r>
            <a:endParaRPr lang="de-DE" sz="2400"/>
          </a:p>
        </p:txBody>
      </p:sp>
      <p:pic>
        <p:nvPicPr>
          <p:cNvPr id="4" name="Picture 2" descr="1980">
            <a:extLst>
              <a:ext uri="{FF2B5EF4-FFF2-40B4-BE49-F238E27FC236}">
                <a16:creationId xmlns:a16="http://schemas.microsoft.com/office/drawing/2014/main" id="{1C92815E-7A59-4D7F-8EE8-A77C7C4AE5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98" y="386864"/>
            <a:ext cx="4282297" cy="279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1030344">
            <a:extLst>
              <a:ext uri="{FF2B5EF4-FFF2-40B4-BE49-F238E27FC236}">
                <a16:creationId xmlns:a16="http://schemas.microsoft.com/office/drawing/2014/main" id="{CAC7005E-B655-4D2A-A151-6B40F3B439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0999" y="384126"/>
            <a:ext cx="4282753" cy="279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nteraktive Schaltfläche: Leer 6">
            <a:hlinkClick r:id="rId4" action="ppaction://hlinksldjump" highlightClick="1"/>
            <a:extLst>
              <a:ext uri="{FF2B5EF4-FFF2-40B4-BE49-F238E27FC236}">
                <a16:creationId xmlns:a16="http://schemas.microsoft.com/office/drawing/2014/main" id="{CDE9D8EC-082E-495C-8DBE-2EA8F4E4B598}"/>
              </a:ext>
            </a:extLst>
          </p:cNvPr>
          <p:cNvSpPr/>
          <p:nvPr/>
        </p:nvSpPr>
        <p:spPr>
          <a:xfrm>
            <a:off x="0" y="0"/>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31576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gradFill>
          <a:gsLst>
            <a:gs pos="74000">
              <a:schemeClr val="accent1">
                <a:lumMod val="5000"/>
                <a:lumOff val="95000"/>
              </a:schemeClr>
            </a:gs>
            <a:gs pos="100000">
              <a:srgbClr val="92D050"/>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251520" y="700170"/>
            <a:ext cx="6347714" cy="3088870"/>
          </a:xfrm>
        </p:spPr>
        <p:txBody>
          <a:bodyPr>
            <a:noAutofit/>
          </a:bodyPr>
          <a:lstStyle/>
          <a:p>
            <a:r>
              <a:rPr lang="de-DE" sz="2000" baseline="0">
                <a:solidFill>
                  <a:schemeClr val="accent2">
                    <a:lumMod val="75000"/>
                  </a:schemeClr>
                </a:solidFill>
              </a:rPr>
              <a:t>Köln Römerturm</a:t>
            </a:r>
            <a:br>
              <a:rPr lang="de-DE" sz="2000" baseline="0">
                <a:solidFill>
                  <a:schemeClr val="accent2">
                    <a:lumMod val="75000"/>
                  </a:schemeClr>
                </a:solidFill>
              </a:rPr>
            </a:br>
            <a:br>
              <a:rPr lang="de-DE" sz="2000" baseline="0">
                <a:solidFill>
                  <a:schemeClr val="accent2">
                    <a:lumMod val="75000"/>
                  </a:schemeClr>
                </a:solidFill>
              </a:rPr>
            </a:br>
            <a:r>
              <a:rPr lang="de-DE" sz="2000" baseline="0">
                <a:solidFill>
                  <a:schemeClr val="accent2">
                    <a:lumMod val="75000"/>
                  </a:schemeClr>
                </a:solidFill>
              </a:rPr>
              <a:t>Alte Karte der röm. Kolonie. Bemerkenswert, dass die Römer bereits eine Brücke über den Rhein geschlagen hatten. Das ist den Deutschen erst im Jahre 1859 wieder gelungen (Vorgängerin der Hohenzollernbrücke)</a:t>
            </a:r>
            <a:br>
              <a:rPr lang="de-DE" sz="2000" baseline="0">
                <a:solidFill>
                  <a:schemeClr val="accent2">
                    <a:lumMod val="75000"/>
                  </a:schemeClr>
                </a:solidFill>
              </a:rPr>
            </a:br>
            <a:br>
              <a:rPr lang="de-DE" sz="2000" baseline="0">
                <a:solidFill>
                  <a:schemeClr val="accent2">
                    <a:lumMod val="75000"/>
                  </a:schemeClr>
                </a:solidFill>
              </a:rPr>
            </a:br>
            <a:r>
              <a:rPr lang="de-DE" sz="2000" baseline="0">
                <a:solidFill>
                  <a:schemeClr val="accent2">
                    <a:lumMod val="75000"/>
                  </a:schemeClr>
                </a:solidFill>
              </a:rPr>
              <a:t>Porta Nigra in Trier</a:t>
            </a:r>
            <a:br>
              <a:rPr lang="en-US" sz="2000"/>
            </a:br>
            <a:endParaRPr lang="de-DE" sz="2000"/>
          </a:p>
        </p:txBody>
      </p:sp>
      <p:pic>
        <p:nvPicPr>
          <p:cNvPr id="4" name="Grafik 3">
            <a:extLst>
              <a:ext uri="{FF2B5EF4-FFF2-40B4-BE49-F238E27FC236}">
                <a16:creationId xmlns:a16="http://schemas.microsoft.com/office/drawing/2014/main" id="{5A9F943E-A763-4450-A3A5-13E995A1C3DC}"/>
              </a:ext>
            </a:extLst>
          </p:cNvPr>
          <p:cNvPicPr>
            <a:picLocks noChangeAspect="1"/>
          </p:cNvPicPr>
          <p:nvPr/>
        </p:nvPicPr>
        <p:blipFill rotWithShape="1">
          <a:blip r:embed="rId2"/>
          <a:srcRect t="4010" r="64169" b="50000"/>
          <a:stretch/>
        </p:blipFill>
        <p:spPr>
          <a:xfrm>
            <a:off x="55698" y="4742760"/>
            <a:ext cx="2396177" cy="1926600"/>
          </a:xfrm>
          <a:prstGeom prst="rect">
            <a:avLst/>
          </a:prstGeom>
        </p:spPr>
      </p:pic>
      <p:pic>
        <p:nvPicPr>
          <p:cNvPr id="6" name="Grafik 5">
            <a:extLst>
              <a:ext uri="{FF2B5EF4-FFF2-40B4-BE49-F238E27FC236}">
                <a16:creationId xmlns:a16="http://schemas.microsoft.com/office/drawing/2014/main" id="{B93352FA-987B-415C-8BFC-ABB38BD88F85}"/>
              </a:ext>
            </a:extLst>
          </p:cNvPr>
          <p:cNvPicPr>
            <a:picLocks noChangeAspect="1"/>
          </p:cNvPicPr>
          <p:nvPr/>
        </p:nvPicPr>
        <p:blipFill rotWithShape="1">
          <a:blip r:embed="rId2"/>
          <a:srcRect t="57803" r="64214" b="9796"/>
          <a:stretch/>
        </p:blipFill>
        <p:spPr>
          <a:xfrm>
            <a:off x="2554666" y="4509120"/>
            <a:ext cx="3397015" cy="1875192"/>
          </a:xfrm>
          <a:prstGeom prst="rect">
            <a:avLst/>
          </a:prstGeom>
        </p:spPr>
      </p:pic>
      <p:pic>
        <p:nvPicPr>
          <p:cNvPr id="8" name="Grafik 7">
            <a:extLst>
              <a:ext uri="{FF2B5EF4-FFF2-40B4-BE49-F238E27FC236}">
                <a16:creationId xmlns:a16="http://schemas.microsoft.com/office/drawing/2014/main" id="{6AB9B779-2944-4412-96BE-8D9C8B168647}"/>
              </a:ext>
            </a:extLst>
          </p:cNvPr>
          <p:cNvPicPr>
            <a:picLocks noChangeAspect="1"/>
          </p:cNvPicPr>
          <p:nvPr/>
        </p:nvPicPr>
        <p:blipFill>
          <a:blip r:embed="rId3"/>
          <a:stretch>
            <a:fillRect/>
          </a:stretch>
        </p:blipFill>
        <p:spPr>
          <a:xfrm>
            <a:off x="6057488" y="4293096"/>
            <a:ext cx="2499128" cy="1864734"/>
          </a:xfrm>
          <a:prstGeom prst="rect">
            <a:avLst/>
          </a:prstGeom>
        </p:spPr>
      </p:pic>
      <p:sp>
        <p:nvSpPr>
          <p:cNvPr id="9" name="Interaktive Schaltfläche: Leer 8">
            <a:hlinkClick r:id="rId4" action="ppaction://hlinksldjump" highlightClick="1"/>
            <a:extLst>
              <a:ext uri="{FF2B5EF4-FFF2-40B4-BE49-F238E27FC236}">
                <a16:creationId xmlns:a16="http://schemas.microsoft.com/office/drawing/2014/main" id="{E0C9EF15-70F5-4F25-A23F-67F2EA0E0D7E}"/>
              </a:ext>
            </a:extLst>
          </p:cNvPr>
          <p:cNvSpPr/>
          <p:nvPr/>
        </p:nvSpPr>
        <p:spPr>
          <a:xfrm>
            <a:off x="0" y="0"/>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43865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gradFill>
          <a:gsLst>
            <a:gs pos="74000">
              <a:schemeClr val="accent1">
                <a:lumMod val="5000"/>
                <a:lumOff val="95000"/>
              </a:schemeClr>
            </a:gs>
            <a:gs pos="100000">
              <a:srgbClr val="92D050"/>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251520" y="700170"/>
            <a:ext cx="6347714" cy="3088870"/>
          </a:xfrm>
        </p:spPr>
        <p:txBody>
          <a:bodyPr>
            <a:noAutofit/>
          </a:bodyPr>
          <a:lstStyle/>
          <a:p>
            <a:br>
              <a:rPr lang="en-US" sz="2000"/>
            </a:br>
            <a:endParaRPr lang="de-DE" sz="2000"/>
          </a:p>
        </p:txBody>
      </p:sp>
      <p:sp>
        <p:nvSpPr>
          <p:cNvPr id="3" name="Textfeld 2">
            <a:extLst>
              <a:ext uri="{FF2B5EF4-FFF2-40B4-BE49-F238E27FC236}">
                <a16:creationId xmlns:a16="http://schemas.microsoft.com/office/drawing/2014/main" id="{690DEBDE-19DF-4FE9-9F48-2D1E20B52E87}"/>
              </a:ext>
            </a:extLst>
          </p:cNvPr>
          <p:cNvSpPr txBox="1"/>
          <p:nvPr/>
        </p:nvSpPr>
        <p:spPr>
          <a:xfrm>
            <a:off x="254184" y="332656"/>
            <a:ext cx="6840759" cy="5355312"/>
          </a:xfrm>
          <a:prstGeom prst="rect">
            <a:avLst/>
          </a:prstGeom>
          <a:noFill/>
        </p:spPr>
        <p:txBody>
          <a:bodyPr wrap="square" rtlCol="0">
            <a:spAutoFit/>
          </a:bodyPr>
          <a:lstStyle/>
          <a:p>
            <a:r>
              <a:rPr lang="de-DE">
                <a:solidFill>
                  <a:schemeClr val="accent1">
                    <a:lumMod val="75000"/>
                  </a:schemeClr>
                </a:solidFill>
              </a:rPr>
              <a:t>Das römische</a:t>
            </a:r>
            <a:r>
              <a:rPr lang="de-DE" baseline="0">
                <a:solidFill>
                  <a:schemeClr val="accent1">
                    <a:lumMod val="75000"/>
                  </a:schemeClr>
                </a:solidFill>
              </a:rPr>
              <a:t> Gedankengut bildet die Grundlage unseres heutigen </a:t>
            </a:r>
            <a:r>
              <a:rPr lang="de-DE" b="1" baseline="0">
                <a:solidFill>
                  <a:schemeClr val="accent1">
                    <a:lumMod val="75000"/>
                  </a:schemeClr>
                </a:solidFill>
              </a:rPr>
              <a:t>Europa</a:t>
            </a:r>
            <a:r>
              <a:rPr lang="de-DE" baseline="0">
                <a:solidFill>
                  <a:schemeClr val="accent1">
                    <a:lumMod val="75000"/>
                  </a:schemeClr>
                </a:solidFill>
              </a:rPr>
              <a:t>s. Dies betrifft nicht nur die Sprachen, vor allem auch die Geschichte, die Grundlagen unserer </a:t>
            </a:r>
            <a:r>
              <a:rPr lang="de-DE" b="1" baseline="0">
                <a:solidFill>
                  <a:schemeClr val="accent1">
                    <a:lumMod val="75000"/>
                  </a:schemeClr>
                </a:solidFill>
              </a:rPr>
              <a:t>Philosophie und Ethik, der Wissenschaften </a:t>
            </a:r>
            <a:r>
              <a:rPr lang="de-DE" baseline="0">
                <a:solidFill>
                  <a:schemeClr val="accent1">
                    <a:lumMod val="75000"/>
                  </a:schemeClr>
                </a:solidFill>
              </a:rPr>
              <a:t>(ein Jurastudent studiert heute noch Röm. Recht, weil es die Grundlage des dt. sowie des </a:t>
            </a:r>
            <a:r>
              <a:rPr lang="de-DE" baseline="0" err="1">
                <a:solidFill>
                  <a:schemeClr val="accent1">
                    <a:lumMod val="75000"/>
                  </a:schemeClr>
                </a:solidFill>
              </a:rPr>
              <a:t>europ</a:t>
            </a:r>
            <a:r>
              <a:rPr lang="de-DE" baseline="0">
                <a:solidFill>
                  <a:schemeClr val="accent1">
                    <a:lumMod val="75000"/>
                  </a:schemeClr>
                </a:solidFill>
              </a:rPr>
              <a:t>. Rechts ist), unserer </a:t>
            </a:r>
            <a:r>
              <a:rPr lang="de-DE" b="1" baseline="0">
                <a:solidFill>
                  <a:schemeClr val="accent1">
                    <a:lumMod val="75000"/>
                  </a:schemeClr>
                </a:solidFill>
              </a:rPr>
              <a:t>Staatsform</a:t>
            </a:r>
            <a:r>
              <a:rPr lang="de-DE" baseline="0">
                <a:solidFill>
                  <a:schemeClr val="accent1">
                    <a:lumMod val="75000"/>
                  </a:schemeClr>
                </a:solidFill>
              </a:rPr>
              <a:t>, …..</a:t>
            </a:r>
          </a:p>
          <a:p>
            <a:endParaRPr lang="de-DE">
              <a:solidFill>
                <a:schemeClr val="accent1">
                  <a:lumMod val="75000"/>
                </a:schemeClr>
              </a:solidFill>
            </a:endParaRPr>
          </a:p>
          <a:p>
            <a:r>
              <a:rPr lang="de-DE" sz="1800" kern="1200">
                <a:solidFill>
                  <a:schemeClr val="accent1">
                    <a:lumMod val="75000"/>
                  </a:schemeClr>
                </a:solidFill>
                <a:effectLst/>
                <a:latin typeface="+mn-lt"/>
                <a:ea typeface="+mn-ea"/>
                <a:cs typeface="+mn-cs"/>
              </a:rPr>
              <a:t>Der </a:t>
            </a:r>
            <a:r>
              <a:rPr lang="de-DE" sz="1800" b="1" kern="1200">
                <a:solidFill>
                  <a:schemeClr val="accent1">
                    <a:lumMod val="75000"/>
                  </a:schemeClr>
                </a:solidFill>
                <a:effectLst/>
                <a:latin typeface="+mn-lt"/>
                <a:ea typeface="+mn-ea"/>
                <a:cs typeface="+mn-cs"/>
              </a:rPr>
              <a:t>Lateinunterricht</a:t>
            </a:r>
            <a:r>
              <a:rPr lang="de-DE" sz="1800" kern="1200">
                <a:solidFill>
                  <a:schemeClr val="accent1">
                    <a:lumMod val="75000"/>
                  </a:schemeClr>
                </a:solidFill>
                <a:effectLst/>
                <a:latin typeface="+mn-lt"/>
                <a:ea typeface="+mn-ea"/>
                <a:cs typeface="+mn-cs"/>
              </a:rPr>
              <a:t> erschließt den Schülerinnen und Schülern einen fundierten </a:t>
            </a:r>
            <a:r>
              <a:rPr lang="de-DE" sz="1800" b="1" kern="1200">
                <a:solidFill>
                  <a:schemeClr val="accent1">
                    <a:lumMod val="75000"/>
                  </a:schemeClr>
                </a:solidFill>
                <a:effectLst/>
                <a:latin typeface="+mn-lt"/>
                <a:ea typeface="+mn-ea"/>
                <a:cs typeface="+mn-cs"/>
              </a:rPr>
              <a:t>Zugang zur europäischen Kulturtradition</a:t>
            </a:r>
            <a:r>
              <a:rPr lang="de-DE" sz="1800" kern="1200">
                <a:solidFill>
                  <a:schemeClr val="accent1">
                    <a:lumMod val="75000"/>
                  </a:schemeClr>
                </a:solidFill>
                <a:effectLst/>
                <a:latin typeface="+mn-lt"/>
                <a:ea typeface="+mn-ea"/>
                <a:cs typeface="+mn-cs"/>
              </a:rPr>
              <a:t>, stärkt das </a:t>
            </a:r>
            <a:r>
              <a:rPr lang="de-DE" sz="1800" b="1" kern="1200">
                <a:solidFill>
                  <a:schemeClr val="accent1">
                    <a:lumMod val="75000"/>
                  </a:schemeClr>
                </a:solidFill>
                <a:effectLst/>
                <a:latin typeface="+mn-lt"/>
                <a:ea typeface="+mn-ea"/>
                <a:cs typeface="+mn-cs"/>
              </a:rPr>
              <a:t>historisch/philosophische </a:t>
            </a:r>
            <a:r>
              <a:rPr lang="de-DE" sz="1800" b="1" kern="1200" err="1">
                <a:solidFill>
                  <a:schemeClr val="accent1">
                    <a:lumMod val="75000"/>
                  </a:schemeClr>
                </a:solidFill>
                <a:effectLst/>
                <a:latin typeface="+mn-lt"/>
                <a:ea typeface="+mn-ea"/>
                <a:cs typeface="+mn-cs"/>
              </a:rPr>
              <a:t>Bewusstsein</a:t>
            </a:r>
            <a:r>
              <a:rPr lang="de-DE" sz="1800" b="1" kern="1200">
                <a:solidFill>
                  <a:schemeClr val="accent1">
                    <a:lumMod val="75000"/>
                  </a:schemeClr>
                </a:solidFill>
                <a:effectLst/>
                <a:latin typeface="+mn-lt"/>
                <a:ea typeface="+mn-ea"/>
                <a:cs typeface="+mn-cs"/>
              </a:rPr>
              <a:t> </a:t>
            </a:r>
            <a:r>
              <a:rPr lang="de-DE" sz="1800" kern="1200">
                <a:solidFill>
                  <a:schemeClr val="accent1">
                    <a:lumMod val="75000"/>
                  </a:schemeClr>
                </a:solidFill>
                <a:effectLst/>
                <a:latin typeface="+mn-lt"/>
                <a:ea typeface="+mn-ea"/>
                <a:cs typeface="+mn-cs"/>
              </a:rPr>
              <a:t>und leistet einen wichtigen Beitrag zur Förderung einer gemeinsamen </a:t>
            </a:r>
            <a:r>
              <a:rPr lang="de-DE" sz="1800" b="1" kern="1200">
                <a:solidFill>
                  <a:schemeClr val="accent1">
                    <a:lumMod val="75000"/>
                  </a:schemeClr>
                </a:solidFill>
                <a:effectLst/>
                <a:latin typeface="+mn-lt"/>
                <a:ea typeface="+mn-ea"/>
                <a:cs typeface="+mn-cs"/>
              </a:rPr>
              <a:t>europäischen Identität</a:t>
            </a:r>
            <a:r>
              <a:rPr lang="de-DE" sz="1800" kern="1200">
                <a:solidFill>
                  <a:schemeClr val="accent1">
                    <a:lumMod val="75000"/>
                  </a:schemeClr>
                </a:solidFill>
                <a:effectLst/>
                <a:latin typeface="+mn-lt"/>
                <a:ea typeface="+mn-ea"/>
                <a:cs typeface="+mn-cs"/>
              </a:rPr>
              <a:t>. Im Lateinunterricht kann man erkennen, woher wir Europäer kommen und was uns bis heute verbindet. </a:t>
            </a:r>
            <a:endParaRPr lang="en-US" sz="1800" kern="1200">
              <a:solidFill>
                <a:schemeClr val="accent1">
                  <a:lumMod val="75000"/>
                </a:schemeClr>
              </a:solidFill>
              <a:effectLst/>
              <a:latin typeface="+mn-lt"/>
              <a:ea typeface="+mn-ea"/>
              <a:cs typeface="+mn-cs"/>
            </a:endParaRPr>
          </a:p>
          <a:p>
            <a:r>
              <a:rPr lang="de-DE" sz="1800" kern="1200">
                <a:solidFill>
                  <a:schemeClr val="tx1"/>
                </a:solidFill>
                <a:effectLst/>
                <a:latin typeface="+mn-lt"/>
                <a:ea typeface="+mn-ea"/>
                <a:cs typeface="+mn-cs"/>
              </a:rPr>
              <a:t> </a:t>
            </a:r>
            <a:endParaRPr lang="en-US" sz="1800" kern="1200">
              <a:solidFill>
                <a:schemeClr val="tx1"/>
              </a:solidFill>
              <a:effectLst/>
              <a:latin typeface="+mn-lt"/>
              <a:ea typeface="+mn-ea"/>
              <a:cs typeface="+mn-cs"/>
            </a:endParaRPr>
          </a:p>
          <a:p>
            <a:r>
              <a:rPr lang="de-DE">
                <a:solidFill>
                  <a:schemeClr val="accent2">
                    <a:lumMod val="75000"/>
                  </a:schemeClr>
                </a:solidFill>
              </a:rPr>
              <a:t>Das Hier</a:t>
            </a:r>
            <a:r>
              <a:rPr lang="de-DE" baseline="0">
                <a:solidFill>
                  <a:schemeClr val="accent2">
                    <a:lumMod val="75000"/>
                  </a:schemeClr>
                </a:solidFill>
              </a:rPr>
              <a:t> und Jetzt erschließt sich uns umfassend nur aus der </a:t>
            </a:r>
            <a:r>
              <a:rPr lang="de-DE" b="1" baseline="0">
                <a:solidFill>
                  <a:schemeClr val="accent2">
                    <a:lumMod val="75000"/>
                  </a:schemeClr>
                </a:solidFill>
              </a:rPr>
              <a:t>Kenntnis der Vergangenheit</a:t>
            </a:r>
            <a:r>
              <a:rPr lang="de-DE" baseline="0">
                <a:solidFill>
                  <a:schemeClr val="accent2">
                    <a:lumMod val="75000"/>
                  </a:schemeClr>
                </a:solidFill>
              </a:rPr>
              <a:t>. Und aus der Kombination aus Vergangenheit und Gegenwart lässt sich die Zukunft gestalten.</a:t>
            </a:r>
          </a:p>
          <a:p>
            <a:endParaRPr lang="de-DE"/>
          </a:p>
        </p:txBody>
      </p:sp>
      <p:sp>
        <p:nvSpPr>
          <p:cNvPr id="5" name="Interaktive Schaltfläche: Leer 4">
            <a:hlinkClick r:id="rId2" action="ppaction://hlinksldjump" highlightClick="1"/>
            <a:extLst>
              <a:ext uri="{FF2B5EF4-FFF2-40B4-BE49-F238E27FC236}">
                <a16:creationId xmlns:a16="http://schemas.microsoft.com/office/drawing/2014/main" id="{DD0BF50A-FC42-4B87-9A50-81AB85FE0557}"/>
              </a:ext>
            </a:extLst>
          </p:cNvPr>
          <p:cNvSpPr/>
          <p:nvPr/>
        </p:nvSpPr>
        <p:spPr>
          <a:xfrm>
            <a:off x="0" y="0"/>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1228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gradFill>
          <a:gsLst>
            <a:gs pos="74000">
              <a:schemeClr val="accent1">
                <a:lumMod val="5000"/>
                <a:lumOff val="95000"/>
              </a:schemeClr>
            </a:gs>
            <a:gs pos="100000">
              <a:srgbClr val="92D050"/>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251520" y="700170"/>
            <a:ext cx="6347714" cy="3088870"/>
          </a:xfrm>
        </p:spPr>
        <p:txBody>
          <a:bodyPr>
            <a:noAutofit/>
          </a:bodyPr>
          <a:lstStyle/>
          <a:p>
            <a:br>
              <a:rPr lang="en-US" sz="2000"/>
            </a:br>
            <a:endParaRPr lang="de-DE" sz="2000"/>
          </a:p>
        </p:txBody>
      </p:sp>
      <p:sp>
        <p:nvSpPr>
          <p:cNvPr id="3" name="Textfeld 2">
            <a:extLst>
              <a:ext uri="{FF2B5EF4-FFF2-40B4-BE49-F238E27FC236}">
                <a16:creationId xmlns:a16="http://schemas.microsoft.com/office/drawing/2014/main" id="{690DEBDE-19DF-4FE9-9F48-2D1E20B52E87}"/>
              </a:ext>
            </a:extLst>
          </p:cNvPr>
          <p:cNvSpPr txBox="1"/>
          <p:nvPr/>
        </p:nvSpPr>
        <p:spPr>
          <a:xfrm>
            <a:off x="251520" y="116632"/>
            <a:ext cx="7342152" cy="6001643"/>
          </a:xfrm>
          <a:prstGeom prst="rect">
            <a:avLst/>
          </a:prstGeom>
          <a:noFill/>
        </p:spPr>
        <p:txBody>
          <a:bodyPr wrap="square" rtlCol="0">
            <a:spAutoFit/>
          </a:bodyPr>
          <a:lstStyle/>
          <a:p>
            <a:r>
              <a:rPr lang="de-DE" sz="1600">
                <a:solidFill>
                  <a:schemeClr val="accent2">
                    <a:lumMod val="75000"/>
                  </a:schemeClr>
                </a:solidFill>
              </a:rPr>
              <a:t>Mit dem Lateinischen bauen wir die </a:t>
            </a:r>
            <a:r>
              <a:rPr lang="de-DE" sz="1600" b="1">
                <a:solidFill>
                  <a:schemeClr val="accent2">
                    <a:lumMod val="75000"/>
                  </a:schemeClr>
                </a:solidFill>
              </a:rPr>
              <a:t>Analysefähigkeit und das </a:t>
            </a:r>
            <a:r>
              <a:rPr lang="de-DE" sz="1600" b="1" err="1">
                <a:solidFill>
                  <a:schemeClr val="accent2">
                    <a:lumMod val="75000"/>
                  </a:schemeClr>
                </a:solidFill>
              </a:rPr>
              <a:t>Sprachbewusstsein</a:t>
            </a:r>
            <a:r>
              <a:rPr lang="de-DE" sz="1600" b="1">
                <a:solidFill>
                  <a:schemeClr val="accent2">
                    <a:lumMod val="75000"/>
                  </a:schemeClr>
                </a:solidFill>
              </a:rPr>
              <a:t> </a:t>
            </a:r>
            <a:r>
              <a:rPr lang="de-DE" sz="1600">
                <a:solidFill>
                  <a:schemeClr val="accent2">
                    <a:lumMod val="75000"/>
                  </a:schemeClr>
                </a:solidFill>
              </a:rPr>
              <a:t>aus. </a:t>
            </a:r>
          </a:p>
          <a:p>
            <a:endParaRPr lang="de-DE" sz="1600">
              <a:solidFill>
                <a:schemeClr val="accent2">
                  <a:lumMod val="75000"/>
                </a:schemeClr>
              </a:solidFill>
            </a:endParaRPr>
          </a:p>
          <a:p>
            <a:r>
              <a:rPr lang="de-DE" sz="1600" kern="1200">
                <a:solidFill>
                  <a:schemeClr val="accent2">
                    <a:lumMod val="75000"/>
                  </a:schemeClr>
                </a:solidFill>
                <a:effectLst/>
                <a:latin typeface="+mn-lt"/>
                <a:ea typeface="+mn-ea"/>
                <a:cs typeface="+mn-cs"/>
              </a:rPr>
              <a:t>Als </a:t>
            </a:r>
            <a:r>
              <a:rPr lang="de-DE" sz="1600" b="1" kern="1200">
                <a:solidFill>
                  <a:schemeClr val="accent2">
                    <a:lumMod val="75000"/>
                  </a:schemeClr>
                </a:solidFill>
                <a:effectLst/>
                <a:latin typeface="+mn-lt"/>
                <a:ea typeface="+mn-ea"/>
                <a:cs typeface="+mn-cs"/>
              </a:rPr>
              <a:t>Reflexionssprache</a:t>
            </a:r>
            <a:r>
              <a:rPr lang="de-DE" sz="1600" kern="1200">
                <a:solidFill>
                  <a:schemeClr val="accent2">
                    <a:lumMod val="75000"/>
                  </a:schemeClr>
                </a:solidFill>
                <a:effectLst/>
                <a:latin typeface="+mn-lt"/>
                <a:ea typeface="+mn-ea"/>
                <a:cs typeface="+mn-cs"/>
              </a:rPr>
              <a:t>  leistet das Lateinische einen spezifischen Beitrag zur Entwicklung sprachlicher Fähigkeiten. Beim Übersetzen von lateinischen Texten verbessern die Schülerinnen und Schüler die Ausdrucksfähigkeit in der deutschen Sprache und schulen nachhaltig ihre Lesekompetenz, indem sie lernen, genau hinzusehen, geeignete Wörter und Ausdrücke zu suchen, sie kritisch zu prüfen, auszuwählen und kreativ anzuwenden.  </a:t>
            </a:r>
            <a:endParaRPr lang="en-US" sz="1600" kern="1200">
              <a:solidFill>
                <a:schemeClr val="accent2">
                  <a:lumMod val="75000"/>
                </a:schemeClr>
              </a:solidFill>
              <a:effectLst/>
              <a:latin typeface="+mn-lt"/>
              <a:ea typeface="+mn-ea"/>
              <a:cs typeface="+mn-cs"/>
            </a:endParaRPr>
          </a:p>
          <a:p>
            <a:endParaRPr lang="de-DE" sz="1600" kern="1200">
              <a:solidFill>
                <a:schemeClr val="accent2">
                  <a:lumMod val="75000"/>
                </a:schemeClr>
              </a:solidFill>
              <a:effectLst/>
              <a:latin typeface="+mn-lt"/>
              <a:ea typeface="+mn-ea"/>
              <a:cs typeface="+mn-cs"/>
            </a:endParaRPr>
          </a:p>
          <a:p>
            <a:endParaRPr lang="de-DE" sz="1600" kern="1200">
              <a:solidFill>
                <a:schemeClr val="accent2">
                  <a:lumMod val="75000"/>
                </a:schemeClr>
              </a:solidFill>
              <a:effectLst/>
              <a:latin typeface="+mn-lt"/>
              <a:ea typeface="+mn-ea"/>
              <a:cs typeface="+mn-cs"/>
            </a:endParaRPr>
          </a:p>
          <a:p>
            <a:r>
              <a:rPr lang="de-DE" sz="1600" b="1" kern="1200">
                <a:solidFill>
                  <a:schemeClr val="accent2">
                    <a:lumMod val="75000"/>
                  </a:schemeClr>
                </a:solidFill>
                <a:effectLst/>
                <a:latin typeface="+mn-lt"/>
                <a:ea typeface="+mn-ea"/>
                <a:cs typeface="+mn-cs"/>
              </a:rPr>
              <a:t>Wer Spaß am Knobeln und Kombinieren hat und gerne Rätsel mit intelligentem Nachdenken löst, der hat auch Freude am Lateinunterricht!</a:t>
            </a:r>
            <a:endParaRPr lang="en-US" sz="1600" b="1" kern="1200">
              <a:solidFill>
                <a:schemeClr val="accent2">
                  <a:lumMod val="75000"/>
                </a:schemeClr>
              </a:solidFill>
              <a:effectLst/>
              <a:latin typeface="+mn-lt"/>
              <a:ea typeface="+mn-ea"/>
              <a:cs typeface="+mn-cs"/>
            </a:endParaRPr>
          </a:p>
          <a:p>
            <a:r>
              <a:rPr lang="de-DE" sz="1600" kern="1200">
                <a:solidFill>
                  <a:schemeClr val="accent2">
                    <a:lumMod val="75000"/>
                  </a:schemeClr>
                </a:solidFill>
                <a:effectLst/>
                <a:latin typeface="+mn-lt"/>
                <a:ea typeface="+mn-ea"/>
                <a:cs typeface="+mn-cs"/>
              </a:rPr>
              <a:t> </a:t>
            </a:r>
            <a:endParaRPr lang="en-US" sz="1600" kern="1200">
              <a:solidFill>
                <a:schemeClr val="accent2">
                  <a:lumMod val="75000"/>
                </a:schemeClr>
              </a:solidFill>
              <a:effectLst/>
              <a:latin typeface="+mn-lt"/>
              <a:ea typeface="+mn-ea"/>
              <a:cs typeface="+mn-cs"/>
            </a:endParaRPr>
          </a:p>
          <a:p>
            <a:r>
              <a:rPr lang="de-DE" sz="1600" kern="1200">
                <a:solidFill>
                  <a:schemeClr val="accent2">
                    <a:lumMod val="75000"/>
                  </a:schemeClr>
                </a:solidFill>
                <a:effectLst/>
                <a:latin typeface="+mn-lt"/>
                <a:ea typeface="+mn-ea"/>
                <a:cs typeface="+mn-cs"/>
              </a:rPr>
              <a:t>Latein wird heutzutage kaum noch gesprochen, weswegen die </a:t>
            </a:r>
            <a:r>
              <a:rPr lang="de-DE" sz="1600" b="1" kern="1200">
                <a:solidFill>
                  <a:schemeClr val="accent2">
                    <a:lumMod val="75000"/>
                  </a:schemeClr>
                </a:solidFill>
                <a:effectLst/>
                <a:latin typeface="+mn-lt"/>
                <a:ea typeface="+mn-ea"/>
                <a:cs typeface="+mn-cs"/>
              </a:rPr>
              <a:t>Unterrichtssprache Deutsch </a:t>
            </a:r>
            <a:r>
              <a:rPr lang="de-DE" sz="1600" kern="1200">
                <a:solidFill>
                  <a:schemeClr val="accent2">
                    <a:lumMod val="75000"/>
                  </a:schemeClr>
                </a:solidFill>
                <a:effectLst/>
                <a:latin typeface="+mn-lt"/>
                <a:ea typeface="+mn-ea"/>
                <a:cs typeface="+mn-cs"/>
              </a:rPr>
              <a:t>ist. Da die Wörter wie im Deutschen, also "wie geschrieben" ausgesprochen werden, stellt die Aussprache des Lateinischen kein Problem dar.</a:t>
            </a:r>
            <a:endParaRPr lang="en-US" sz="1600" kern="1200">
              <a:solidFill>
                <a:schemeClr val="accent2">
                  <a:lumMod val="75000"/>
                </a:schemeClr>
              </a:solidFill>
              <a:effectLst/>
              <a:latin typeface="+mn-lt"/>
              <a:ea typeface="+mn-ea"/>
              <a:cs typeface="+mn-cs"/>
            </a:endParaRPr>
          </a:p>
          <a:p>
            <a:endParaRPr lang="de-DE" sz="1600" kern="1200">
              <a:solidFill>
                <a:schemeClr val="accent2">
                  <a:lumMod val="75000"/>
                </a:schemeClr>
              </a:solidFill>
              <a:effectLst/>
              <a:latin typeface="+mn-lt"/>
              <a:ea typeface="+mn-ea"/>
              <a:cs typeface="+mn-cs"/>
            </a:endParaRPr>
          </a:p>
          <a:p>
            <a:r>
              <a:rPr lang="de-DE" sz="1600" kern="1200">
                <a:solidFill>
                  <a:schemeClr val="accent2">
                    <a:lumMod val="75000"/>
                  </a:schemeClr>
                </a:solidFill>
                <a:effectLst/>
                <a:latin typeface="+mn-lt"/>
                <a:ea typeface="+mn-ea"/>
                <a:cs typeface="+mn-cs"/>
              </a:rPr>
              <a:t> </a:t>
            </a:r>
          </a:p>
          <a:p>
            <a:r>
              <a:rPr lang="de-DE" sz="1600" kern="1200">
                <a:solidFill>
                  <a:schemeClr val="accent2">
                    <a:lumMod val="75000"/>
                  </a:schemeClr>
                </a:solidFill>
                <a:effectLst/>
                <a:latin typeface="+mn-lt"/>
                <a:ea typeface="+mn-ea"/>
                <a:cs typeface="+mn-cs"/>
              </a:rPr>
              <a:t>Latein ist nicht schwieriger</a:t>
            </a:r>
            <a:r>
              <a:rPr lang="de-DE" sz="1600" kern="1200" baseline="0">
                <a:solidFill>
                  <a:schemeClr val="accent2">
                    <a:lumMod val="75000"/>
                  </a:schemeClr>
                </a:solidFill>
                <a:effectLst/>
                <a:latin typeface="+mn-lt"/>
                <a:ea typeface="+mn-ea"/>
                <a:cs typeface="+mn-cs"/>
              </a:rPr>
              <a:t> zu erlernen, als andere Fremdsprachen. Eine Fremdsprache zu erlernen ist immer mit „Arbeit“ verbunden (Vokabellernen, Grammatiklernen). Wir erlernen eine Fremdsprache nicht spielend – zumindest nicht in der Schule. </a:t>
            </a:r>
            <a:endParaRPr lang="en-US" sz="1600" kern="1200">
              <a:solidFill>
                <a:schemeClr val="accent2">
                  <a:lumMod val="75000"/>
                </a:schemeClr>
              </a:solidFill>
              <a:effectLst/>
              <a:latin typeface="+mn-lt"/>
              <a:ea typeface="+mn-ea"/>
              <a:cs typeface="+mn-cs"/>
            </a:endParaRPr>
          </a:p>
        </p:txBody>
      </p:sp>
      <p:sp>
        <p:nvSpPr>
          <p:cNvPr id="4" name="Interaktive Schaltfläche: Leer 3">
            <a:hlinkClick r:id="rId2" action="ppaction://hlinksldjump" highlightClick="1"/>
            <a:extLst>
              <a:ext uri="{FF2B5EF4-FFF2-40B4-BE49-F238E27FC236}">
                <a16:creationId xmlns:a16="http://schemas.microsoft.com/office/drawing/2014/main" id="{22C87D5B-6B2F-45F6-865A-DC4A9D7A129F}"/>
              </a:ext>
            </a:extLst>
          </p:cNvPr>
          <p:cNvSpPr/>
          <p:nvPr/>
        </p:nvSpPr>
        <p:spPr>
          <a:xfrm>
            <a:off x="0" y="0"/>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91795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gradFill>
          <a:gsLst>
            <a:gs pos="74000">
              <a:schemeClr val="accent1">
                <a:lumMod val="5000"/>
                <a:lumOff val="95000"/>
              </a:schemeClr>
            </a:gs>
            <a:gs pos="100000">
              <a:srgbClr val="92D050"/>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251520" y="700170"/>
            <a:ext cx="6347714" cy="3088870"/>
          </a:xfrm>
        </p:spPr>
        <p:txBody>
          <a:bodyPr>
            <a:noAutofit/>
          </a:bodyPr>
          <a:lstStyle/>
          <a:p>
            <a:br>
              <a:rPr lang="en-US" sz="2000"/>
            </a:br>
            <a:endParaRPr lang="de-DE" sz="2000"/>
          </a:p>
        </p:txBody>
      </p:sp>
      <p:sp>
        <p:nvSpPr>
          <p:cNvPr id="3" name="Textfeld 2">
            <a:extLst>
              <a:ext uri="{FF2B5EF4-FFF2-40B4-BE49-F238E27FC236}">
                <a16:creationId xmlns:a16="http://schemas.microsoft.com/office/drawing/2014/main" id="{690DEBDE-19DF-4FE9-9F48-2D1E20B52E87}"/>
              </a:ext>
            </a:extLst>
          </p:cNvPr>
          <p:cNvSpPr txBox="1"/>
          <p:nvPr/>
        </p:nvSpPr>
        <p:spPr>
          <a:xfrm>
            <a:off x="254184" y="332656"/>
            <a:ext cx="6840759" cy="646331"/>
          </a:xfrm>
          <a:prstGeom prst="rect">
            <a:avLst/>
          </a:prstGeom>
          <a:noFill/>
        </p:spPr>
        <p:txBody>
          <a:bodyPr wrap="square" rtlCol="0">
            <a:spAutoFit/>
          </a:bodyPr>
          <a:lstStyle/>
          <a:p>
            <a:r>
              <a:rPr lang="de-DE" sz="1800" kern="1200" baseline="0">
                <a:solidFill>
                  <a:schemeClr val="tx1"/>
                </a:solidFill>
                <a:effectLst/>
                <a:latin typeface="+mn-lt"/>
                <a:ea typeface="+mn-ea"/>
                <a:cs typeface="+mn-cs"/>
              </a:rPr>
              <a:t> </a:t>
            </a:r>
            <a:endParaRPr lang="en-US" sz="1800" kern="1200">
              <a:solidFill>
                <a:schemeClr val="tx1"/>
              </a:solidFill>
              <a:effectLst/>
              <a:latin typeface="+mn-lt"/>
              <a:ea typeface="+mn-ea"/>
              <a:cs typeface="+mn-cs"/>
            </a:endParaRPr>
          </a:p>
          <a:p>
            <a:endParaRPr lang="de-DE"/>
          </a:p>
        </p:txBody>
      </p:sp>
    </p:spTree>
    <p:extLst>
      <p:ext uri="{BB962C8B-B14F-4D97-AF65-F5344CB8AC3E}">
        <p14:creationId xmlns:p14="http://schemas.microsoft.com/office/powerpoint/2010/main" val="1989062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gradFill>
          <a:gsLst>
            <a:gs pos="74000">
              <a:schemeClr val="accent1">
                <a:lumMod val="5000"/>
                <a:lumOff val="95000"/>
              </a:schemeClr>
            </a:gs>
            <a:gs pos="100000">
              <a:srgbClr val="92D050"/>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251520" y="700170"/>
            <a:ext cx="6347714" cy="3088870"/>
          </a:xfrm>
        </p:spPr>
        <p:txBody>
          <a:bodyPr>
            <a:noAutofit/>
          </a:bodyPr>
          <a:lstStyle/>
          <a:p>
            <a:br>
              <a:rPr lang="en-US" sz="2000"/>
            </a:br>
            <a:endParaRPr lang="de-DE" sz="2000"/>
          </a:p>
        </p:txBody>
      </p:sp>
      <p:sp>
        <p:nvSpPr>
          <p:cNvPr id="3" name="Textfeld 2">
            <a:extLst>
              <a:ext uri="{FF2B5EF4-FFF2-40B4-BE49-F238E27FC236}">
                <a16:creationId xmlns:a16="http://schemas.microsoft.com/office/drawing/2014/main" id="{690DEBDE-19DF-4FE9-9F48-2D1E20B52E87}"/>
              </a:ext>
            </a:extLst>
          </p:cNvPr>
          <p:cNvSpPr txBox="1"/>
          <p:nvPr/>
        </p:nvSpPr>
        <p:spPr>
          <a:xfrm>
            <a:off x="254184" y="332656"/>
            <a:ext cx="6840759" cy="646331"/>
          </a:xfrm>
          <a:prstGeom prst="rect">
            <a:avLst/>
          </a:prstGeom>
          <a:noFill/>
        </p:spPr>
        <p:txBody>
          <a:bodyPr wrap="square" rtlCol="0">
            <a:spAutoFit/>
          </a:bodyPr>
          <a:lstStyle/>
          <a:p>
            <a:r>
              <a:rPr lang="de-DE" sz="1800" kern="1200" baseline="0">
                <a:solidFill>
                  <a:schemeClr val="tx1"/>
                </a:solidFill>
                <a:effectLst/>
                <a:latin typeface="+mn-lt"/>
                <a:ea typeface="+mn-ea"/>
                <a:cs typeface="+mn-cs"/>
              </a:rPr>
              <a:t> </a:t>
            </a:r>
            <a:endParaRPr lang="en-US" sz="1800" kern="1200">
              <a:solidFill>
                <a:schemeClr val="tx1"/>
              </a:solidFill>
              <a:effectLst/>
              <a:latin typeface="+mn-lt"/>
              <a:ea typeface="+mn-ea"/>
              <a:cs typeface="+mn-cs"/>
            </a:endParaRPr>
          </a:p>
          <a:p>
            <a:endParaRPr lang="de-DE"/>
          </a:p>
        </p:txBody>
      </p:sp>
    </p:spTree>
    <p:extLst>
      <p:ext uri="{BB962C8B-B14F-4D97-AF65-F5344CB8AC3E}">
        <p14:creationId xmlns:p14="http://schemas.microsoft.com/office/powerpoint/2010/main" val="53974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43508" y="3068960"/>
            <a:ext cx="8856984" cy="3024336"/>
          </a:xfrm>
        </p:spPr>
        <p:txBody>
          <a:bodyPr>
            <a:normAutofit fontScale="70000" lnSpcReduction="20000"/>
          </a:bodyPr>
          <a:lstStyle/>
          <a:p>
            <a:pPr lvl="0">
              <a:buClr>
                <a:srgbClr val="AD0101"/>
              </a:buClr>
            </a:pPr>
            <a:r>
              <a:rPr lang="de-DE" sz="6900" err="1">
                <a:solidFill>
                  <a:prstClr val="black">
                    <a:lumMod val="85000"/>
                    <a:lumOff val="15000"/>
                  </a:prstClr>
                </a:solidFill>
              </a:rPr>
              <a:t>Quid</a:t>
            </a:r>
            <a:r>
              <a:rPr lang="de-DE" sz="6900">
                <a:solidFill>
                  <a:prstClr val="black">
                    <a:lumMod val="85000"/>
                    <a:lumOff val="15000"/>
                  </a:prstClr>
                </a:solidFill>
              </a:rPr>
              <a:t> </a:t>
            </a:r>
            <a:r>
              <a:rPr lang="de-DE" sz="6900" err="1">
                <a:solidFill>
                  <a:prstClr val="black">
                    <a:lumMod val="85000"/>
                    <a:lumOff val="15000"/>
                  </a:prstClr>
                </a:solidFill>
              </a:rPr>
              <a:t>nobis</a:t>
            </a:r>
            <a:r>
              <a:rPr lang="de-DE" sz="6900">
                <a:solidFill>
                  <a:prstClr val="black">
                    <a:lumMod val="85000"/>
                    <a:lumOff val="15000"/>
                  </a:prstClr>
                </a:solidFill>
              </a:rPr>
              <a:t> </a:t>
            </a:r>
            <a:r>
              <a:rPr lang="de-DE" sz="6900" err="1">
                <a:solidFill>
                  <a:prstClr val="black">
                    <a:lumMod val="85000"/>
                    <a:lumOff val="15000"/>
                  </a:prstClr>
                </a:solidFill>
              </a:rPr>
              <a:t>venit</a:t>
            </a:r>
            <a:r>
              <a:rPr lang="de-DE" sz="6900">
                <a:solidFill>
                  <a:prstClr val="black">
                    <a:lumMod val="85000"/>
                    <a:lumOff val="15000"/>
                  </a:prstClr>
                </a:solidFill>
              </a:rPr>
              <a:t> in </a:t>
            </a:r>
            <a:r>
              <a:rPr lang="de-DE" sz="6900" err="1">
                <a:solidFill>
                  <a:prstClr val="black">
                    <a:lumMod val="85000"/>
                    <a:lumOff val="15000"/>
                  </a:prstClr>
                </a:solidFill>
              </a:rPr>
              <a:t>mentem</a:t>
            </a:r>
            <a:r>
              <a:rPr lang="de-DE" sz="6900">
                <a:solidFill>
                  <a:prstClr val="black">
                    <a:lumMod val="85000"/>
                    <a:lumOff val="15000"/>
                  </a:prstClr>
                </a:solidFill>
              </a:rPr>
              <a:t> </a:t>
            </a:r>
            <a:r>
              <a:rPr lang="de-DE" sz="6900" err="1">
                <a:solidFill>
                  <a:prstClr val="black">
                    <a:lumMod val="85000"/>
                    <a:lumOff val="15000"/>
                  </a:prstClr>
                </a:solidFill>
              </a:rPr>
              <a:t>cogitantibus</a:t>
            </a:r>
            <a:r>
              <a:rPr lang="de-DE" sz="6900">
                <a:solidFill>
                  <a:prstClr val="black">
                    <a:lumMod val="85000"/>
                    <a:lumOff val="15000"/>
                  </a:prstClr>
                </a:solidFill>
              </a:rPr>
              <a:t> de </a:t>
            </a:r>
            <a:r>
              <a:rPr lang="de-DE" sz="6900" err="1">
                <a:solidFill>
                  <a:prstClr val="black">
                    <a:lumMod val="85000"/>
                    <a:lumOff val="15000"/>
                  </a:prstClr>
                </a:solidFill>
              </a:rPr>
              <a:t>lingua</a:t>
            </a:r>
            <a:r>
              <a:rPr lang="de-DE" sz="6900">
                <a:solidFill>
                  <a:prstClr val="black">
                    <a:lumMod val="85000"/>
                    <a:lumOff val="15000"/>
                  </a:prstClr>
                </a:solidFill>
              </a:rPr>
              <a:t> Latina?</a:t>
            </a:r>
          </a:p>
          <a:p>
            <a:pPr marL="274320" lvl="0" indent="-274320">
              <a:buClr>
                <a:srgbClr val="AD0101"/>
              </a:buClr>
              <a:buFont typeface="Arial" pitchFamily="34" charset="0"/>
              <a:buChar char="•"/>
            </a:pPr>
            <a:endParaRPr lang="de-DE" sz="4800">
              <a:solidFill>
                <a:prstClr val="black">
                  <a:lumMod val="85000"/>
                  <a:lumOff val="15000"/>
                </a:prstClr>
              </a:solidFill>
            </a:endParaRPr>
          </a:p>
          <a:p>
            <a:pPr lvl="0">
              <a:buClr>
                <a:srgbClr val="AD0101"/>
              </a:buClr>
            </a:pPr>
            <a:r>
              <a:rPr lang="de-DE" sz="3400">
                <a:solidFill>
                  <a:prstClr val="black">
                    <a:lumMod val="85000"/>
                    <a:lumOff val="15000"/>
                  </a:prstClr>
                </a:solidFill>
              </a:rPr>
              <a:t>(Woran denken wir, wenn wir an Latein denken?)</a:t>
            </a:r>
            <a:endParaRPr lang="de-DE" sz="3400">
              <a:solidFill>
                <a:srgbClr val="303030"/>
              </a:solidFill>
            </a:endParaRPr>
          </a:p>
          <a:p>
            <a:endParaRPr lang="de-DE"/>
          </a:p>
        </p:txBody>
      </p:sp>
      <p:pic>
        <p:nvPicPr>
          <p:cNvPr id="4" name="Picture 2">
            <a:extLst>
              <a:ext uri="{FF2B5EF4-FFF2-40B4-BE49-F238E27FC236}">
                <a16:creationId xmlns:a16="http://schemas.microsoft.com/office/drawing/2014/main" id="{5907EA72-1665-4609-9E67-BD98ADAF9E98}"/>
              </a:ext>
            </a:extLst>
          </p:cNvPr>
          <p:cNvPicPr>
            <a:picLocks noChangeAspect="1" noChangeArrowheads="1"/>
          </p:cNvPicPr>
          <p:nvPr/>
        </p:nvPicPr>
        <p:blipFill>
          <a:blip r:embed="rId3"/>
          <a:srcRect/>
          <a:stretch>
            <a:fillRect/>
          </a:stretch>
        </p:blipFill>
        <p:spPr bwMode="auto">
          <a:xfrm>
            <a:off x="285057" y="336574"/>
            <a:ext cx="1910679" cy="1732522"/>
          </a:xfrm>
          <a:prstGeom prst="rect">
            <a:avLst/>
          </a:prstGeom>
          <a:noFill/>
          <a:ln w="9525">
            <a:noFill/>
            <a:miter lim="800000"/>
            <a:headEnd/>
            <a:tailEnd/>
          </a:ln>
        </p:spPr>
      </p:pic>
      <p:pic>
        <p:nvPicPr>
          <p:cNvPr id="5" name="Grafik 4" descr="Marke Fragezeichen">
            <a:extLst>
              <a:ext uri="{FF2B5EF4-FFF2-40B4-BE49-F238E27FC236}">
                <a16:creationId xmlns:a16="http://schemas.microsoft.com/office/drawing/2014/main" id="{BC6FB33D-3AFA-C04C-8828-E402C54CB8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62672" y="253478"/>
            <a:ext cx="2805472" cy="2805472"/>
          </a:xfrm>
          <a:prstGeom prst="rect">
            <a:avLst/>
          </a:prstGeom>
        </p:spPr>
      </p:pic>
    </p:spTree>
    <p:extLst>
      <p:ext uri="{BB962C8B-B14F-4D97-AF65-F5344CB8AC3E}">
        <p14:creationId xmlns:p14="http://schemas.microsoft.com/office/powerpoint/2010/main" val="60168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05 Colosseum by night"/>
          <p:cNvPicPr>
            <a:picLocks noChangeAspect="1" noChangeArrowheads="1"/>
          </p:cNvPicPr>
          <p:nvPr/>
        </p:nvPicPr>
        <p:blipFill rotWithShape="1">
          <a:blip r:embed="rId3">
            <a:extLst>
              <a:ext uri="{28A0092B-C50C-407E-A947-70E740481C1C}">
                <a14:useLocalDpi xmlns:a14="http://schemas.microsoft.com/office/drawing/2010/main" val="0"/>
              </a:ext>
            </a:extLst>
          </a:blip>
          <a:srcRect b="6073"/>
          <a:stretch/>
        </p:blipFill>
        <p:spPr bwMode="auto">
          <a:xfrm>
            <a:off x="0" y="0"/>
            <a:ext cx="4571999" cy="22191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9/9a/M-T-Cicero.jpg/220px-M-T-Cice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8" y="2161187"/>
            <a:ext cx="1411296" cy="18988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xbook.de/wp-content/uploads/2007/09/caesar_img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1302" y="2141756"/>
            <a:ext cx="1447913" cy="19045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periumromanum.com/personen/kaiser/augustus_03.jpg"/>
          <p:cNvPicPr>
            <a:picLocks noChangeAspect="1" noChangeArrowheads="1"/>
          </p:cNvPicPr>
          <p:nvPr/>
        </p:nvPicPr>
        <p:blipFill rotWithShape="1">
          <a:blip r:embed="rId6">
            <a:extLst>
              <a:ext uri="{28A0092B-C50C-407E-A947-70E740481C1C}">
                <a14:useLocalDpi xmlns:a14="http://schemas.microsoft.com/office/drawing/2010/main" val="0"/>
              </a:ext>
            </a:extLst>
          </a:blip>
          <a:srcRect l="7045" b="23182"/>
          <a:stretch/>
        </p:blipFill>
        <p:spPr bwMode="auto">
          <a:xfrm>
            <a:off x="2860906" y="2192717"/>
            <a:ext cx="1402539" cy="18343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aeria.phil.uni-erlangen.de/photo_html/portrait/griechisch/denker/sokrates/sokrat27.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2863" y="2221104"/>
            <a:ext cx="1413675" cy="1860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ermenbüste des Plat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8744"/>
          <a:stretch/>
        </p:blipFill>
        <p:spPr bwMode="auto">
          <a:xfrm>
            <a:off x="6643132" y="2203772"/>
            <a:ext cx="1307361" cy="188791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0.gstatic.com/images?q=tbn:ANd9GcQu4Wa_Ykn4U4UiqbN4GvZwnwBq2EgwJ32pU79xsu57xPr7qdkd"/>
          <p:cNvPicPr>
            <a:picLocks noChangeAspect="1" noChangeArrowheads="1"/>
          </p:cNvPicPr>
          <p:nvPr/>
        </p:nvPicPr>
        <p:blipFill rotWithShape="1">
          <a:blip r:embed="rId9">
            <a:extLst>
              <a:ext uri="{28A0092B-C50C-407E-A947-70E740481C1C}">
                <a14:useLocalDpi xmlns:a14="http://schemas.microsoft.com/office/drawing/2010/main" val="0"/>
              </a:ext>
            </a:extLst>
          </a:blip>
          <a:srcRect l="6760"/>
          <a:stretch/>
        </p:blipFill>
        <p:spPr bwMode="auto">
          <a:xfrm>
            <a:off x="7923448" y="2221104"/>
            <a:ext cx="1286844" cy="18705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upload.wikimedia.org/wikipedia/commons/thumb/8/89/Vulgata.jpg/220px-Vulgat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7236" y="4091687"/>
            <a:ext cx="1894112" cy="27663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der-roemer-shop.de/images/product_images/popup_images/684_1_schriftrolle_anti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1999" y="0"/>
            <a:ext cx="1751925" cy="223016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www.efodon.de/html/archiv/geschichte/geise/rom-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00526" y="4086530"/>
            <a:ext cx="2447911" cy="277147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nennig.de/uploads/pics/Gladiatoren_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547663" cy="142661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redaktion42.files.wordpress.com/2008/10/dorf3.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541" r="9927" b="31265"/>
          <a:stretch/>
        </p:blipFill>
        <p:spPr bwMode="auto">
          <a:xfrm>
            <a:off x="-9333" y="4063651"/>
            <a:ext cx="2142337" cy="184503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1.bp.blogspot.com/_wcQqAuTWa-4/R_rlgFE8QII/AAAAAAAAAsI/QC2QceJkCYE/s400/Botticelli%2BBirth%2Bof%2BVenus.jpg"/>
          <p:cNvPicPr>
            <a:picLocks noChangeAspect="1" noChangeArrowheads="1"/>
          </p:cNvPicPr>
          <p:nvPr/>
        </p:nvPicPr>
        <p:blipFill rotWithShape="1">
          <a:blip r:embed="rId15">
            <a:extLst>
              <a:ext uri="{28A0092B-C50C-407E-A947-70E740481C1C}">
                <a14:useLocalDpi xmlns:a14="http://schemas.microsoft.com/office/drawing/2010/main" val="0"/>
              </a:ext>
            </a:extLst>
          </a:blip>
          <a:srcRect l="290" b="11219"/>
          <a:stretch/>
        </p:blipFill>
        <p:spPr bwMode="auto">
          <a:xfrm>
            <a:off x="2051720" y="4049319"/>
            <a:ext cx="2997014" cy="175594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Latin Poet Ovid.jpg"/>
          <p:cNvPicPr>
            <a:picLocks noChangeAspect="1" noChangeArrowheads="1"/>
          </p:cNvPicPr>
          <p:nvPr/>
        </p:nvPicPr>
        <p:blipFill rotWithShape="1">
          <a:blip r:embed="rId16">
            <a:extLst>
              <a:ext uri="{28A0092B-C50C-407E-A947-70E740481C1C}">
                <a14:useLocalDpi xmlns:a14="http://schemas.microsoft.com/office/drawing/2010/main" val="0"/>
              </a:ext>
            </a:extLst>
          </a:blip>
          <a:srcRect l="17256" t="3978" r="13006" b="28970"/>
          <a:stretch/>
        </p:blipFill>
        <p:spPr bwMode="auto">
          <a:xfrm>
            <a:off x="4097179" y="2223052"/>
            <a:ext cx="1461394" cy="180398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upload.wikimedia.org/wikipedia/commons/3/3c/Roman_masks.png"/>
          <p:cNvPicPr>
            <a:picLocks noChangeAspect="1" noChangeArrowheads="1"/>
          </p:cNvPicPr>
          <p:nvPr/>
        </p:nvPicPr>
        <p:blipFill rotWithShape="1">
          <a:blip r:embed="rId17">
            <a:extLst>
              <a:ext uri="{28A0092B-C50C-407E-A947-70E740481C1C}">
                <a14:useLocalDpi xmlns:a14="http://schemas.microsoft.com/office/drawing/2010/main" val="0"/>
              </a:ext>
            </a:extLst>
          </a:blip>
          <a:srcRect l="13202" t="25882" r="7432" b="7476"/>
          <a:stretch/>
        </p:blipFill>
        <p:spPr bwMode="auto">
          <a:xfrm>
            <a:off x="-25717" y="5304771"/>
            <a:ext cx="2836581" cy="16043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36" descr="data:image/jpeg;base64,/9j/4AAQSkZJRgABAQAAAQABAAD/2wCEAAkGBxISEhQUEhQVFhUVFxcZGRgXFhccHxceGBoXGB4YIBQbHCggGBsnHRUYIjEhJikrLi4uGB8zODQsNygtLysBCgoKBQUFDgUFDisZExkrKysrKysrKysrKysrKysrKysrKysrKysrKysrKysrKysrKysrKysrKysrKysrKysrK//AABEIAKUBMgMBIgACEQEDEQH/xAAcAAEAAgMBAQEAAAAAAAAAAAAABgcDBAUBAgj/xABQEAACAQMDAgUBBAQICgUNAAABAgMABBEFEiEGMQcTIkFRYRQycYEVI0KRJDM1UmJzobM0U3J0goOSsbLRF1ST4fEIFiU2Q1V1lKLBwtLT/8QAFAEBAAAAAAAAAAAAAAAAAAAAAP/EABQRAQAAAAAAAAAAAAAAAAAAAAD/2gAMAwEAAhEDEQA/ALxpSlApSvM0HtKUoFKV5mg9pXma9oFKUoFKViluEXG5lXPbJAz+Ge/egy0pSgUpXC1vrGws5FiubmOORyoCnORuJALYB2LwfU2APcig7tK+I5AwBUgggEEHIIPIIPuK+6BSlKBSvCagVl4vaXJcPAZGj2sVEkigRvjPIcE4HHdgO4oJ9SsdvOsihkYMrDIZSCCPkMOCKyUClKUClcvWOo7S0ZFuZ44TJnbvYLnGAeTxxkV0YpAwDKQQQCCDkEHkEEdxQfdKUoFKVyNa6ns7RlW5uI4mYZUOcZHbIoOvSov/ANIelf8AXoP9un/SHpX/AF6D/boJRSsFjeRzRrJEweNxlWU5DD5BrPQKUpQKUpQfE0gVSzEAAZJPYAe+aofqTre+ubmG9tXeKwiu4reMHcBcM3mFpCuBuXahUgngMuOS2JX4kanLf3MejWbffw93IpH6qJSMoeOD90+3dF7MaeLWkxW2l2ixYSG0urZiOfujehPA9TZkBPzz70FoCleKcjNe0CqdvtJudR16+tvttzBbwpA+yKVhyYYgAo+6oyzEnH5c5FxVTt51BHpuqa3ePG77PsMYRNoyZYd25mP3RmPvyfV2oO1N0bq1r67HVZJNuMRXg3qQv7Jk5xxnkAZ47YzXc8N+rG1K1aV0CSRyNFIFYMhZQp3IwJypDj3/ADI5qC2l3qfUSlfNgs7I/wAYkUqySupz6GCnK5HGGCA98HtVpdNaDDY26W9uuEQdyclie7Mfdif+QwMCg6leGvahHjDfSR6a8cTBZLp47dc+/mnDD81DD8M0HDutfvtZneDS5Db2UR2zXmOZCe6Re+cc8Y+SRlQd618GtNwTcedcSNy0kkzgk85OFI75989h9amHTOhRWNtFbwj0xjGcDLH3c/UnmurQaumWSwRRwpnZGiou4knCjAyx7nitqlKBVTQaNBqPUGpC5jE0UEEMSgrwpZUY+ocq4YSYIOfvfFWzVceG7b9U1yReUM8KA4I9UYlV15+DQaJ0jUNCctYh7zTictbEkywZJyY/kZOeAc+47vU86Y6otNQi8y1lDj9pezIfhkPI/HsfYmuzUF6n8Pleb7Zp0n2S9HO9f4uX+jJGOMHAyQD9Q1BOqVBvDvrWS8ee1ukVbu2/jDEQ0bjJGQykhSOAVz3z8ECc0GG7kKozDuqkj8hmqt8EtHhuNJkFxCjrNcSMQ65DYCKGGfgggEdiD71POuZSmnXzBtpFrPg5wQfLbGD7HOMVV3QvT+qQafb3WmXIfzELPaT/AHGO5/4tuApOBxlfclvag7130de6Sxn0ZjJDndJYyMSGzwTG55DYwe4Pp7t92pp0j1NBqEAmhJHO10bho3HdGHz9feuP0x4hQ3Ev2a5jezux/wCxm4384/VycB+e3YnuAQCakWm6LbQSTSQxKjzkNKVz6yN2CR2/bb99B0aUpQVL1tZR33UNlaTAPCltI7IQeS3mZG4YPZYyOeMV9adfz9PTLbXbNLpkrYt7g8m3J58qTHt/4j9pV3GnjTqnDsqlrAKmSBubeDtHydobj6Gp9rGlxXUMkEyho5FKsD9fcH2YHkH2IBoN0Gvaq3prULnRrmPTr1jJaSnbaXR/Y+IHJ7fA+OMZX7tpCgVz9U0O1uSpuLeGYrkKZY0fbnvjcDjtXQpQVl4r6DY2umTvDZWolfZHGVt49wMjquVwAd23djHvipBoHQVhHbQJLZ2zyJEiuzQRMzMFG4liuSc55rj+MgVxpkLZxJqVvkj2HqU/n6/7KsQUGO1tkjRUjVURQAqqAAoHYBRwBWWlKBSlKBUN8TesRp1viPLXc+Ut0AySxwN+MHIXcMD9o4HuSJZe3IijeRgSEVmIVSxIUEkBRyx44A71+eOntTv7rUJ7uO1a7vNxWB23rb26etSfWFPHZQ2O7EjdQWL0tZQaDZSXOozfwi4bfM5O5mc5IiXHLkZJPfksc4GRCvEfqLUdSsJpktjb6dG0Z3S8STZZVUhf5u51PHHH3jgipz054a5lF3qspvLrvhv4qM8HCpgA4P0C8/dqTdc6cs+nXcRAIMEhAOO6qWU88DDKDn2xQdPSbjzIIpMY3xo2M5xuUHGffvW3UQ8JdTNxpNo7Z3KhjJPv5TFAe5zwo/7ql9AquOhlEmr66HAYF7VSGGQQElGCD3GBjFWPVQaf1Pb6Xqmrvel41nlgEf6tjv2pISQAOQNy8/0h80Ei13wvtWzLYZsroD9XJCzIufhoxxtPY4A/Pseh4Z9SS31oWn2+fBK8EpXszR49Q9uQwPHGc4x2EW1DrXU9STytKsZYkkIU3VxhNgOdxC8gYGDuBY9wFzipr0J0wmm2cdsvLD1SP/PduWPYcew+iigkNQPxnsnfT/ORdzWk0VyF+QhKtnjsFck9uB+VTyvieJXVlYBlYEFSMgg8EEHuCPagwWN4s8UcsTApIqup+VYAj+ytqqxhtb/Q5HW2t3vdOkYuscZHmWpJJZVXGXUk8fh7H72RvFneRHb6ZfySnI2NGEAPAwWBbAznJIGKCyqVwej9RvZ4We+tRbPu9KCQNlcA7jj7pySMHnjsK71B4arrwccOmpzn0mTUbgkZ4UAI3f8A1h5qwbqUIjMxwFUkn4ABJNUh4Z9GS6lZQvd3UhtA8rfZ0yvmPvbc7yg5bOW+v1HOQsDXPE3T7d/Kjdrq4JwsNspkZjkjG4ekEEHIzn6Vw7nTdc1YjznGm2hzmNDumcZ43EfdO3gjI/yTU80Xp60tF220EcQ/oqAT27t3PYdzXUFBH+j+j7TTYzHbIQXwXdjl3IGBlvgc4AwBk8cmpBSlBFvFGVV0m9LEAeSwyflsKB+JJA/Otjw+IOl2P+bQf8C1x/G3+Rbv/Uf38NRvp/w7uYrS2uNNu5bS4e3jaSJ/XE7lATlDnbliecNjPAFBYPVXSlrqEXl3Meccq68Oh+Vf2/Dt9K2un9LNrAkJllm2ZHmSkFyMkgEgDOM4H4VFNI6uv4biO01OzIeQhUubYM8L5z3HePsO/wA5woqeigUpSgp3qvpiHUeoJIJi6gWAdGQ4KuH2q31xuJxXT0zq+50qVbTWctETtgvgCVdQvAkAyQ3bJ5OSc5Hqrah/9aH/APhw/vVqd6jp0U8bRTRrJG33lcAg+/Y/WgbIZ0RsRyocOjel1Pw6nkdjwRW1XE6U6Yg06J4bcyeW0jOFd92zcANqnGQvp98nk8126BSlKCvPESQnVNDj7q087lcA8ose1vy3NVh1XXVE5PUWkJuzsium28enfFIu4+4B2Ac/zasWgUpSgUpSg8Ioq4r2tHWtXhtIWnuH2RJt3MQxxuYKOFBJ5YDtQb1DXxFIGUMpBDAEEe4PINfdB8RRKowoCjJOAABySScD5JJ/OvusV1cJGjPIwREBZmYgBQOSST2FfNjeRzRrJE6vGwyrIQQw7cEd6DPXyyA9wD+NfVKDwCva52va5BZRedcvsjDKpbazYLHAyFBIH1rfRwQCDkEZB+c0H1SlfE0gVSx7KCT+A5oPuvMVyuluoYdQtkuYNwR9ww4AYFSVIIBIB4+fiutQKUpQfMiBgQQCCMEHsQfYj3FYNPsIoI1jhjWONc7URQqjJLHAHbkk/nWzWF7lAyoWUM2dqkjLbeThe5x74oM1KUoFKUoIh4uWnm6PernGIw+cZ/i3STHf32Yz7Z966XQ1752n2cnBLW8WdvbIUAj8iCPyrr3dskqNHIqujgqysAQwPBBB7isFl5EO23i8tNiZWJSoKrnGRGOQuffFBuYr2vM1htL2OUExOjgHBKMGAI9iQeDz2oM9KUoK60i1mfqS9mdXWOO1jjjJQgOH8tiQ/Y4cP/aOMVYtKUClK8NB6arF/DTUBK8kWt3ShmYhWRn2gnOM+cFJ+oUfgKs0GvaCql8MdSW5F0NYczrGY1ka2BO05OwhpCNuWJ7Hk9q6H/mx1B/74T/5SL/9asN3A78fjWsmpwF/LEsZk/mB13fP3M57EUHO6SsL2GJlvrpbly+VcRCPauANuF4PIJ7e/wC7uUpQKUpQKrbx6LNp8UKgZuLqGIEk4XIdgePqoH51ZNVt4weqXSImPofUIdw+cEKDnuOHb99BYlrAI0VF7IoUfgowOfyrLXyrg9jQuB34oIz4n3Kx6VfFuxgde2eX9C//AFMK98MrLydKsk9Q/UqxDdwZMyEdu2XOPpitDxjcHR7zBB9Mf97HUi6W/wACtf8AN4f7taDqUpSgrD/yhp1XS1U93uIwPyVyfw4FWbFGFAUcAAAfgOKrXx8G2xgmwp8i6ifY65V+HG1hken5HvVmUCuf1DdrDa3ErZKxwyuQMZwqMxwCRzgV0K5HV9s0theRp96S2nRc/LRsBz+JoI14HfyNbfjN/fSVL9X1aC1jMtxIkUY/aY45+B/OPHYc1SuheJz21haWlhbm6uFtyW2iRvKIc8GJVy/Bzww7inR0VnqlwH1i8kkvA3FnKDDGhBwECnhzhQdoxnPIPJoLC6P67bUp3EFpKLRdwF07ABmGPSIsZ575BJHGQM1NaxW0CxqERVVFACqoACgewUcAVloFVf1Wwn6k0yEKD5EUkzHd/O34GB7gxqe/O7t82hVaLbhuqiTn9XYbhj3JcJz9MOf7KCyhXtKUClKUHxNKqKWYhVUEkkgAAckknsAKoDpPU5puoIL9yywXst1HESR6lijKqmB7AmL6Z9zg1Y3jDrLRWa2sPM9+4tkH0fCucfGGC/6Yrm9c9LPa2WnPZo0smmSxNhB6nTjzMKvLFmCkgEcFqDt+KfVH2Gxbyz/CJ/1UCj7xZuCwHf0g5/EqPeol4SabLpmo3GnytnzbaG4HPG4YVwM453Ow4zkRjJ4rc6a0y51bUf0jfQvDBbHbaQSqQ24HPmMDg5BAPbBOMH087HikktpdWWqxRvILctFOqdzG/bPHYFn78ZZe1BYt3exxAGV1QMyoCzAZZjhVGe7E9hWcVWPR2i3eo3A1LVVKqh/glqcgRYOfNZD3f4LcnvwAgFnUEe8QNWNpp11OrbXWJgjccO3oQjPGdzCuP4RdVS39m32j/CLeQxS5G0nHIYrjg9wR8qeBXP8AFWU3dxYaUva4lEs4B5EURzyAexw3PylfGBpvUGT6YNUjUA+wmjwAvfjI/tlwKCzKhnizrxtdPkEZbz7giCELncWk4OMcghd2D87fciplVZsBqevjGGttKU5OAQbhz2zzkqVH4GI/mE46W0w2tnbwEljFEiEk9yAM+54znAzwMCt2/vEhjeWVgqRqXZj7BRkn9wrYFV74zvJJb21lFkG+uooWIzwmdx7fUKTwRgNQcLS9NuOophdXm6LTEY+TbBmBm28b2Ixkd/V34IGOSZhf+GelSx+WLVI8Y2vF6HUgYBEg5J/HIPvmpPp9nHDEkUShUjUKqj2CjAFbFBWaaje6LKqXkjXWnOyqly3MluWwAJT+0nf1fhyPu1ZanNc3qTTo7m1nhlxskjYEnsOMhu47EA9x2rheEV9JPpFm8hy2x0zzyI5HjXJPc7UFBMKUpQKq/wAWrJbq+0e0kAMUs0rP3yRGIyUyGBAZSwyORkH2q0Krnr3+WdD/AMu5/wCGOg2rXwk0yPJjWdM99txKuf3Hmvbrwm02QASC4cDsGuZTj95qd0oKe8Q/DHT7XTbia1gdZYkByJZW3Dem4srMQQFDHgAfuqy+kpA1jaFSCDbw4I/q1r66nsPtFncw/wCMhkQc45ZSBz7c4rgeD14ZdItCTkqrIeMY2OygcD2UKM0EzpSlBBPG+Dfo9zhdxUxN2ztxKmW+npJ5+M1MdLuPNhikDBg8aNuGMNuUHIxxg5zxUd8Vv5Ivf6r/AO610OhP5NsP80tv7pKDuVhvYy0bqO5VgPxIIrNSgr3wKKHSYcAb0eZGOOc+YzYz78MtSnqPpazv02XUKSD2bsy9vuyDDL2Hvg45zUQ8A/5Mb/OJv/wqyKCD6R0fe2VzGba/kez3EyW9x6yAQeElxkDJBA47c7smpxSlAqtb30dVQbSR5lgd31w8vH4fq1P5VZVVhCTP1U5G7FpZhW9PGXwwXcP6/PP80igs+lRPqrxCsbE7HkMk2Qoghw8mSMgFc+nOR3+RXJ02+169kjk8qGwtgysVkHmSyKG5Ugj0ZXjspHz8BYVK8FRzxD1Se2sJ5LaN5JtoRBGpYqXIXfgA/dzu7dwKCH9PzfpXXproYNtpyGGI5+9I2VL7exH8Zz/RjNWpUT8MOm/sGnwxMu2Vx5kvzvfBIP8Akjav+jUsoFKUoGKUr4lUlSASpIIBGMjPuMgjI+oNBWHSb/beoL+67x2kYtozjjdnDYPucrJ29mH0rv8Aipohu7B2iLCe1IuISoOd8Q3YA/aJXIGP2sfFbXh/0cNMhlj80zNLM0hkZcNyFAU8ncRgnPuWNSjFBArrxBUaH+klx5jRhQvHExPl4wTyofLY7lRXR8MenjZWEavnzpv105b7xkkwSCfcqML+IPzUPuPCeT9IIqsv6KM32loOPTIBjy9hB3K3Az7KSOMAm3aBUA8V7lrc6ddYHl296nmk59KSAoW9gABnknuVqf1oa7pEV5byW867o5Fww/Aggg/IIBH1FBvKa9qrbDXL/REW2voJLq0jGI7uBclUUcK8XtgDuT2H7Vbd74yadtxa+ddTNwkMcTgsfjLL/uBP0oOv4ra+LTTpiP42YeTEvcs0npOBg5wpJ/Kuj0FopstPtrdhho4/WM5w7ku/P+UzVFelul7y7u01LVtodB/B7Vc7YM7SHPq+/wB8g5OcEngAWTQKUpQKj/UHTC3VxZ3G9o5LSQuuADuDbdyEHgAhcZxke2KkFKBSlKD5kXII+QR++uD0N01+jbUWwkMiq7shKhSFY7tpwTkgk88d+1SClApSlBzOpdHW8tZrZ2ZVlUqWXGR75wfwrNouni2t4IASwhijjBPciNQuSPk4rdpQKUpQa9lYxQgrFGkYZixCKFBZu7EAck/NbFKUClKUHhqlbfofWJtRv28z7JBcztumUr5jxKz7Fj2HIypXOSvYZzgg3XSgjnSvRFjp4/URAyc7ppMNK2cZzIRwDgcLgfSpEBXtKBSlKDwCva1X1KBSQZYwRwQXUEfTGa+f0rb/AOOi/wC0X/nQblK0/wBK2/8Ajov+0X/nWeC4RxlGVhnGVIIz8ZH40GWlKUCsaIck5OCBxxgYzyOM859yewxjmslKD5XPv++vqlKBSlKBisMdrGpyqKD8hQD+8Cs1KBSlKBSlKBUT8VdVmtdLuZ7dzHKnlbWABxumjQ8EEfdYj86llQbxt/kW7/1H9/DQcnTegb6aOKeTWb5XkRJGVHbYGYBiAu4Dbk9sD8K6UvSmrq+YtZfAHaS1ibJ5+CBjt7VL9C/waD+qj/4BW9QVo/Vmp6Xt/S0KTW5IH2u1B9HO0eZFgYyccgKOcDParGtLlJUWSMhkdQysOxDDIP7jXG67uoo9PuzMyqhgkX1YwSyEKuD3JJAArmeEG79D2e7Odjd89vMfHf2xjH0xQTGq56x8QJftH6P0mNbi8OQ7cFIMHB3HsWHOcnCnAOT6a7nidrMlnptxNDnzcKiEd1MjCPcPqN2R9QK88Nulk0+zRMZmkAeZyMMztzgk84XO0Z+p4JNBwYOk9edQ0usBHPLKlsjKp+A3pz+4VrXfUeqaPIn6RZbyzchTcxx7Gh+6uXVVIPfgdzk8+1WlXL6oeNbO5abb5YhlL7hkYCHOV9/woN+0uUlRZI2V0cBlZTkMDyCCO4rKag/gsGGj2m7cDiX72exlkK9/bGMfTFTigqPR+v8AWLi5u47eyguI7aaRTh/LbALKi7mYgt6c9ucHtXYPiTPAD9u0q8hCgFpI1EsajnJMgwAAOT396xeCZDxX06j0TX0zoTjJX04yO479j81YV1KiK0kjKqopLMxACqOSSx7DAz+VBq6FrdveRCa2kWSM8ZX2OAdrKeVbBHBweRXRqsvBY+Y2p3EQ22s10TCuPjcXYcdjuTj22ke1WbQKjHVXXllp52TSbpjjbBEN8jE9hsH3c543EZrodXX729jdTR43xQSuuRkZVCRx+IqJeEfSVtFaQ3hXzbq4XzWmk9TqZByFY9uCcnucnJ5wA5r3+v6qMQRDTLZgf1khPmsDkekYDKcc8BfkNUv6G6QGnJIPtEs7zOHkeU92Axke/IxnJPapOKUClKUEIuvCfSJJZJZLcs0rFz+umABJJYgK4xknOP3YqAeMvQen2FnDLaW+yRrlIz+smbcpjlbbhnPcovI5q9qr7xqtme0tWGMR31s7Z+DvTj65kH9tBli8IdG2jNqc4Hee4/8A6VtaH4ZadZ3K3NskiOmdo81yvqUoRhiSeCTye9TKlApSlBXWg6jPb67eWc88kkVxGLi3DsTs55RR2UD1gAeyDPOasWq263At9b0m6J2rJ5ls59vUDsHPC5aU859vpVk0GtqV4kEUkshwkaM7H4Cgk/7qhvhDcXU9rJdXUkjfap5JI0dsiJM4CqTyFyDgcDABAGedTxSne6ltdJhYhrpg85GfRAhyTnGOSp/2QPerBtLZIkSONQqIqqqjsqqAAB9AABQZa1dVs/Ohli3unmIyb0OGXcCNyn2IzW1SgrPpnWbvTbuPTtTk82OYYtLo8byNo8pu/q5Hc5yQMncMWZXC6z6ch1C2eCbgfeRxjMTrnDg+3vn6E1Vel9daneqmlW2w3a745rxX3KI0IXzkYHkkd275IwMngJN1x1vcPdJp2kYe73ZlkwrJCo+8rEgjPI3H27DLHAslM4Ge+OcfNRvobou30yExxZeRzmSVgN0h9vwUZ4X8e5JNSagUpSgVCfGmMto14FBJxEcAZ4WaJifwABJ+gNTao14koTpV8AM/weQ/kFJP9gNB19C/waD+qj/4BWzduyo7Iu9gpKpkDcQMhdx4GTxk/NcLw7ufM0yybJP8HiBJ7kqoU/2qakVBV8fRd7qlwlxrJRIYyTFZRtuA5P35AcE4xkgnOP2RxVnRoFAAGABgAewHtX1SgjfiHoL31hPbxttkYKyHOPVGwdRn2yVxn2zXJ6S8Q7eUC3vWFrexgLLFMdgZhgZR2OG3ZBC5zzxkc1Oq4/UPS9nfKBdQJLgEBiMMufiQYZfyNBs3et20SF5J4UQd2aRAB+ZNVfr2rT9QS/Y7Dclgjj7Tcn0+ZjnYgPcYwcY5O0nAHOXrbwbsjaSNYQslwg3IPMdvMx3jw7EcjOMY5A9s1L/DXWre7sY2gRIig2SxIgQRyADcNgAwDnI+h+lBI9PskgijiiG1I1VFHwFGB/urYpSgo3o7qO706zuI7axe7jhvblGdZDuXbswTGsZJBGeRxwc44rny9UtrD/Z9VvI9PgVstbqkiPJgKVLSupUDJzhj7A7TwRNvCLctzrMW4MqXpYYHu5kzz/oL+6rA1DSoLgbZ4YpR2xIisODnswPuM0Gr00bRYEjsniaCMbV8p1cDGf2gTk5zknknNdao3pvQun29wLm3gEUoBGY3dVIbOQYg2wjnsR7D4FSSgxXVusiMjgMjqVYHsQRgj9xqr7LT9V0MeXbR/pCwy5WMYWaAEliAAPXnJ7A5OeFzzateGgr618VoeRNZahCVB3FrckKR3GQc/vA7VuaF4q6XdzJBHKyySHCCRGUMx7KG7An2Bxk4A5IFSjVdXt7ZN9xNHEvy7Bc/QZ7n8KqrUNUk6gvLVLOJlsrSdZXuXXG5l5CqpwccEYzn1AkDFBcYpXgr2gVA/GadVsYkJIMt3bIpHzv39/bhG5+cVPKrnxvUm2sQBknUbfAHv6ZvagsYUpSgUpSghXi/pTz6bI0X8bbstxGQcFTEcsQe+dm7GPfFd7RNeinsorwkJG8IlYk8R+nLgsfZSGBP0rqyIGBDAEEEEHsQeCMV+er+6vbVZ+n4Y23T3JEDnOPs8rFj7EleCWbnA8zPagn/AIXK15cXurSKwFw/lW+4niGM4yB7ZKjP1VvzsitDQtLS1t4reIYSJFQcAZwOWOP2ickn3JNb9ArBfXkcMbySsERFLMx7KAMkms9V/wCJuhXeoTWlmgZLJ2L3MqEZ9AyqEflxkEbip/ZoI/NLedRyFYjJa6XG3L4Ie65wR7enbnjkAnJ3HAHa6m8PUht4ZdJRYbuyJeIgczZXDo5P32YDGTn44B4n9jZxwxpHEioiAKqqMAAe2Kz0Ee6H6oj1G2WZBscHZLETzE691P09wfg+xyBIaq/qH/0Nqa3ygiyvsR3WM4jlBysxH1ye39P3Iqz1OeRyDQe0pSgVyurLN5rG7ijG6SW3nRFyBlnjZVGSQBkkcmurSgjvh7psttp1rBOuyWNMMuVODuY/eUkHv7GpFSlApSlApSlAqI2XRXkanJfW8xjjnU+fAFGJH5w+79nk7jxnOefUal1KBXhr2lBD+i+m57W71OWXZsup1kj2sSceskMMDB9Q+amFKUClKUHjHFVS3V+qavJ5ekxm2tlYh7yZRzg/sKQR7EbQGPIzsq168AoK90rwmtRJ51/LLfzfzpmO3gnHoycjnsxI+lT63t0jUJGqoo7KoAA/ADgVlpQKUpQK5fUGgQXqIlwhZY5FlXDEYdM4OQfhiMfWupSgUpSgUpSgV8lR3xyK+qUClKUClKUClKUGvf2MU6GOaNJI2xlHUMpwQRlTwcEA/lWcCvaUClKUClKUClKUClKUClKUClKUClKUClKUClKUClKUClKUClKUClKUClKUClKUClKUClKUClKUClKUClKUClKUH//Z"/>
          <p:cNvSpPr>
            <a:spLocks noChangeAspect="1" noChangeArrowheads="1"/>
          </p:cNvSpPr>
          <p:nvPr/>
        </p:nvSpPr>
        <p:spPr bwMode="auto">
          <a:xfrm>
            <a:off x="0" y="-754063"/>
            <a:ext cx="2914650" cy="1571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62" name="Picture 38" descr="http://wwws.phil.uni-passau.de/histhw/TutHiWi/palaeographie/palaeographie4.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28242" y="5474843"/>
            <a:ext cx="2591864" cy="14005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323925" y="-26392"/>
            <a:ext cx="2820075" cy="2256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nteraktive Schaltfläche: Informationen abrufen 2">
            <a:hlinkClick r:id="rId20" action="ppaction://hlinksldjump" highlightClick="1"/>
            <a:extLst>
              <a:ext uri="{FF2B5EF4-FFF2-40B4-BE49-F238E27FC236}">
                <a16:creationId xmlns:a16="http://schemas.microsoft.com/office/drawing/2014/main" id="{F75305CD-4FF0-4100-A1A2-AB5CE95F93B0}"/>
              </a:ext>
            </a:extLst>
          </p:cNvPr>
          <p:cNvSpPr/>
          <p:nvPr/>
        </p:nvSpPr>
        <p:spPr>
          <a:xfrm>
            <a:off x="4214005" y="597787"/>
            <a:ext cx="452571" cy="483404"/>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Interaktive Schaltfläche: Informationen abrufen 3">
            <a:hlinkClick r:id="rId21" action="ppaction://hlinksldjump" highlightClick="1"/>
            <a:extLst>
              <a:ext uri="{FF2B5EF4-FFF2-40B4-BE49-F238E27FC236}">
                <a16:creationId xmlns:a16="http://schemas.microsoft.com/office/drawing/2014/main" id="{0AD7561E-314B-4CE6-AE45-D52400E5B0A7}"/>
              </a:ext>
            </a:extLst>
          </p:cNvPr>
          <p:cNvSpPr/>
          <p:nvPr/>
        </p:nvSpPr>
        <p:spPr>
          <a:xfrm>
            <a:off x="1152587" y="3485026"/>
            <a:ext cx="448520" cy="44666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teraktive Schaltfläche: Informationen abrufen 4">
            <a:hlinkClick r:id="rId22" action="ppaction://hlinksldjump" highlightClick="1"/>
            <a:extLst>
              <a:ext uri="{FF2B5EF4-FFF2-40B4-BE49-F238E27FC236}">
                <a16:creationId xmlns:a16="http://schemas.microsoft.com/office/drawing/2014/main" id="{A1A1219D-0F68-4331-8295-9DCD1E87C03B}"/>
              </a:ext>
            </a:extLst>
          </p:cNvPr>
          <p:cNvSpPr/>
          <p:nvPr/>
        </p:nvSpPr>
        <p:spPr>
          <a:xfrm>
            <a:off x="1759710" y="5049710"/>
            <a:ext cx="426627" cy="50412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Interaktive Schaltfläche: Informationen abrufen 5">
            <a:hlinkClick r:id="rId23" action="ppaction://hlinksldjump" highlightClick="1"/>
            <a:extLst>
              <a:ext uri="{FF2B5EF4-FFF2-40B4-BE49-F238E27FC236}">
                <a16:creationId xmlns:a16="http://schemas.microsoft.com/office/drawing/2014/main" id="{09780872-CD56-4BB5-892E-35DF9D385F7C}"/>
              </a:ext>
            </a:extLst>
          </p:cNvPr>
          <p:cNvSpPr/>
          <p:nvPr/>
        </p:nvSpPr>
        <p:spPr>
          <a:xfrm>
            <a:off x="6325782" y="5708070"/>
            <a:ext cx="437750" cy="46931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661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nhaltsplatzhalter 2">
            <a:extLst>
              <a:ext uri="{FF2B5EF4-FFF2-40B4-BE49-F238E27FC236}">
                <a16:creationId xmlns:a16="http://schemas.microsoft.com/office/drawing/2014/main" id="{29B75E2B-8585-4FAA-B7C2-BFDDD8EA2E84}"/>
              </a:ext>
            </a:extLst>
          </p:cNvPr>
          <p:cNvGraphicFramePr>
            <a:graphicFrameLocks noGrp="1"/>
          </p:cNvGraphicFramePr>
          <p:nvPr>
            <p:ph idx="1"/>
            <p:extLst>
              <p:ext uri="{D42A27DB-BD31-4B8C-83A1-F6EECF244321}">
                <p14:modId xmlns:p14="http://schemas.microsoft.com/office/powerpoint/2010/main" val="1900303980"/>
              </p:ext>
            </p:extLst>
          </p:nvPr>
        </p:nvGraphicFramePr>
        <p:xfrm>
          <a:off x="899592" y="836713"/>
          <a:ext cx="7759425" cy="5087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fik 6" descr="3D-Gläser">
            <a:extLst>
              <a:ext uri="{FF2B5EF4-FFF2-40B4-BE49-F238E27FC236}">
                <a16:creationId xmlns:a16="http://schemas.microsoft.com/office/drawing/2014/main" id="{B16381CC-C868-344C-865F-35E9256A85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2163" y="3933056"/>
            <a:ext cx="914400" cy="914400"/>
          </a:xfrm>
          <a:prstGeom prst="rect">
            <a:avLst/>
          </a:prstGeom>
        </p:spPr>
      </p:pic>
    </p:spTree>
    <p:extLst>
      <p:ext uri="{BB962C8B-B14F-4D97-AF65-F5344CB8AC3E}">
        <p14:creationId xmlns:p14="http://schemas.microsoft.com/office/powerpoint/2010/main" val="34810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107504" y="3429000"/>
            <a:ext cx="8784976" cy="3240360"/>
          </a:xfrm>
        </p:spPr>
        <p:txBody>
          <a:bodyPr>
            <a:normAutofit/>
          </a:bodyPr>
          <a:lstStyle/>
          <a:p>
            <a:pPr lvl="0" algn="ctr">
              <a:buClr>
                <a:srgbClr val="AD0101"/>
              </a:buClr>
            </a:pPr>
            <a:r>
              <a:rPr lang="de-DE" sz="5400">
                <a:solidFill>
                  <a:prstClr val="black">
                    <a:lumMod val="85000"/>
                    <a:lumOff val="15000"/>
                  </a:prstClr>
                </a:solidFill>
              </a:rPr>
              <a:t>Causae </a:t>
            </a:r>
            <a:r>
              <a:rPr lang="de-DE" sz="5400" err="1">
                <a:solidFill>
                  <a:prstClr val="black">
                    <a:lumMod val="85000"/>
                    <a:lumOff val="15000"/>
                  </a:prstClr>
                </a:solidFill>
              </a:rPr>
              <a:t>necessariae</a:t>
            </a:r>
            <a:r>
              <a:rPr lang="de-DE" sz="5400">
                <a:solidFill>
                  <a:prstClr val="black">
                    <a:lumMod val="85000"/>
                    <a:lumOff val="15000"/>
                  </a:prstClr>
                </a:solidFill>
              </a:rPr>
              <a:t> </a:t>
            </a:r>
            <a:r>
              <a:rPr lang="de-DE" sz="5400" err="1">
                <a:solidFill>
                  <a:prstClr val="black">
                    <a:lumMod val="85000"/>
                    <a:lumOff val="15000"/>
                  </a:prstClr>
                </a:solidFill>
              </a:rPr>
              <a:t>linguae</a:t>
            </a:r>
            <a:r>
              <a:rPr lang="de-DE" sz="5400">
                <a:solidFill>
                  <a:prstClr val="black">
                    <a:lumMod val="85000"/>
                    <a:lumOff val="15000"/>
                  </a:prstClr>
                </a:solidFill>
              </a:rPr>
              <a:t> </a:t>
            </a:r>
            <a:r>
              <a:rPr lang="de-DE" sz="5400" err="1">
                <a:solidFill>
                  <a:prstClr val="black">
                    <a:lumMod val="85000"/>
                    <a:lumOff val="15000"/>
                  </a:prstClr>
                </a:solidFill>
              </a:rPr>
              <a:t>Latinae</a:t>
            </a:r>
            <a:r>
              <a:rPr lang="de-DE" sz="5400">
                <a:solidFill>
                  <a:prstClr val="black">
                    <a:lumMod val="85000"/>
                    <a:lumOff val="15000"/>
                  </a:prstClr>
                </a:solidFill>
              </a:rPr>
              <a:t> </a:t>
            </a:r>
            <a:r>
              <a:rPr lang="de-DE" sz="5400" err="1">
                <a:solidFill>
                  <a:prstClr val="black">
                    <a:lumMod val="85000"/>
                    <a:lumOff val="15000"/>
                  </a:prstClr>
                </a:solidFill>
              </a:rPr>
              <a:t>discendae</a:t>
            </a:r>
            <a:endParaRPr lang="de-DE" sz="4800">
              <a:solidFill>
                <a:prstClr val="black">
                  <a:lumMod val="85000"/>
                  <a:lumOff val="15000"/>
                </a:prstClr>
              </a:solidFill>
            </a:endParaRPr>
          </a:p>
          <a:p>
            <a:pPr lvl="0">
              <a:buClr>
                <a:srgbClr val="AD0101"/>
              </a:buClr>
            </a:pPr>
            <a:endParaRPr lang="de-DE" sz="3200">
              <a:solidFill>
                <a:prstClr val="black">
                  <a:lumMod val="85000"/>
                  <a:lumOff val="15000"/>
                </a:prstClr>
              </a:solidFill>
            </a:endParaRPr>
          </a:p>
          <a:p>
            <a:pPr lvl="0" algn="l">
              <a:buClr>
                <a:srgbClr val="AD0101"/>
              </a:buClr>
            </a:pPr>
            <a:r>
              <a:rPr lang="de-DE" sz="3200">
                <a:solidFill>
                  <a:schemeClr val="accent1">
                    <a:lumMod val="75000"/>
                  </a:schemeClr>
                </a:solidFill>
              </a:rPr>
              <a:t>(Bedeutende Gründe, Latein zu lernen)</a:t>
            </a:r>
          </a:p>
          <a:p>
            <a:endParaRPr lang="de-DE"/>
          </a:p>
        </p:txBody>
      </p:sp>
      <p:pic>
        <p:nvPicPr>
          <p:cNvPr id="6" name="Picture 2" descr="C:\Users\Ulrich\Pictures\Schule\Latein\Asterix\Legionäre2.jpg">
            <a:extLst>
              <a:ext uri="{FF2B5EF4-FFF2-40B4-BE49-F238E27FC236}">
                <a16:creationId xmlns:a16="http://schemas.microsoft.com/office/drawing/2014/main" id="{2F4B9AC6-B4FC-4738-9B08-71A7DCB9A9A2}"/>
              </a:ext>
            </a:extLst>
          </p:cNvPr>
          <p:cNvPicPr>
            <a:picLocks noChangeAspect="1" noChangeArrowheads="1"/>
          </p:cNvPicPr>
          <p:nvPr/>
        </p:nvPicPr>
        <p:blipFill>
          <a:blip r:embed="rId3"/>
          <a:srcRect/>
          <a:stretch>
            <a:fillRect/>
          </a:stretch>
        </p:blipFill>
        <p:spPr>
          <a:xfrm>
            <a:off x="1456754" y="188640"/>
            <a:ext cx="6086475" cy="2609850"/>
          </a:xfrm>
          <a:prstGeom prst="rect">
            <a:avLst/>
          </a:prstGeom>
        </p:spPr>
      </p:pic>
      <p:sp>
        <p:nvSpPr>
          <p:cNvPr id="2" name="Interaktive Schaltfläche: Informationen abrufen 1">
            <a:hlinkClick r:id="rId4" action="ppaction://hlinksldjump" highlightClick="1"/>
            <a:extLst>
              <a:ext uri="{FF2B5EF4-FFF2-40B4-BE49-F238E27FC236}">
                <a16:creationId xmlns:a16="http://schemas.microsoft.com/office/drawing/2014/main" id="{A5912755-BEE9-488D-8299-A1376CA60237}"/>
              </a:ext>
            </a:extLst>
          </p:cNvPr>
          <p:cNvSpPr/>
          <p:nvPr/>
        </p:nvSpPr>
        <p:spPr>
          <a:xfrm>
            <a:off x="6732240" y="2609689"/>
            <a:ext cx="485155" cy="504056"/>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051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1">
                <a:lumMod val="45000"/>
                <a:lumOff val="55000"/>
              </a:schemeClr>
            </a:gs>
            <a:gs pos="3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762000" y="685800"/>
            <a:ext cx="6186264" cy="5407496"/>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r>
              <a:rPr lang="de-DE" sz="5400">
                <a:solidFill>
                  <a:prstClr val="black">
                    <a:lumMod val="85000"/>
                    <a:lumOff val="15000"/>
                  </a:prstClr>
                </a:solidFill>
                <a:latin typeface="+mj-lt"/>
                <a:sym typeface="Wingdings" pitchFamily="2" charset="2"/>
              </a:rPr>
              <a:t> </a:t>
            </a:r>
            <a:r>
              <a:rPr lang="de-DE" sz="5400">
                <a:solidFill>
                  <a:prstClr val="black">
                    <a:lumMod val="85000"/>
                    <a:lumOff val="15000"/>
                  </a:prstClr>
                </a:solidFill>
                <a:latin typeface="+mj-lt"/>
                <a:ea typeface="+mj-ea"/>
                <a:cs typeface="+mj-cs"/>
              </a:rPr>
              <a:t>Latein ist die 	„heimliche“ 	</a:t>
            </a:r>
            <a:r>
              <a:rPr lang="de-DE" sz="5400" u="sng">
                <a:solidFill>
                  <a:prstClr val="black">
                    <a:lumMod val="85000"/>
                    <a:lumOff val="15000"/>
                  </a:prstClr>
                </a:solidFill>
                <a:latin typeface="+mj-lt"/>
                <a:ea typeface="+mj-ea"/>
                <a:cs typeface="+mj-cs"/>
              </a:rPr>
              <a:t>Weltsprache.</a:t>
            </a:r>
          </a:p>
          <a:p>
            <a:pPr marL="0" indent="0">
              <a:buNone/>
            </a:pPr>
            <a:endParaRPr lang="de-DE" sz="5400" u="sng">
              <a:solidFill>
                <a:prstClr val="black">
                  <a:lumMod val="85000"/>
                  <a:lumOff val="15000"/>
                </a:prstClr>
              </a:solidFill>
              <a:latin typeface="+mj-lt"/>
              <a:ea typeface="+mj-ea"/>
              <a:cs typeface="+mj-cs"/>
            </a:endParaRPr>
          </a:p>
          <a:p>
            <a:r>
              <a:rPr lang="de-DE" sz="5400">
                <a:solidFill>
                  <a:prstClr val="black">
                    <a:lumMod val="85000"/>
                    <a:lumOff val="15000"/>
                  </a:prstClr>
                </a:solidFill>
                <a:latin typeface="+mj-lt"/>
                <a:sym typeface="Wingdings" pitchFamily="2" charset="2"/>
              </a:rPr>
              <a:t></a:t>
            </a:r>
            <a:r>
              <a:rPr lang="de-DE" sz="5400">
                <a:solidFill>
                  <a:prstClr val="black">
                    <a:lumMod val="85000"/>
                    <a:lumOff val="15000"/>
                  </a:prstClr>
                </a:solidFill>
                <a:latin typeface="+mj-lt"/>
              </a:rPr>
              <a:t>Man spricht sie nahezu überall in modernem Gewand.</a:t>
            </a:r>
            <a:br>
              <a:rPr lang="de-DE" sz="5400">
                <a:solidFill>
                  <a:prstClr val="black">
                    <a:lumMod val="85000"/>
                    <a:lumOff val="15000"/>
                  </a:prstClr>
                </a:solidFill>
                <a:latin typeface="+mj-lt"/>
                <a:ea typeface="+mj-ea"/>
                <a:cs typeface="+mj-cs"/>
              </a:rPr>
            </a:br>
            <a:endParaRPr lang="de-DE">
              <a:latin typeface="+mj-lt"/>
            </a:endParaRPr>
          </a:p>
        </p:txBody>
      </p:sp>
    </p:spTree>
    <p:extLst>
      <p:ext uri="{BB962C8B-B14F-4D97-AF65-F5344CB8AC3E}">
        <p14:creationId xmlns:p14="http://schemas.microsoft.com/office/powerpoint/2010/main" val="178255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1">
                <a:lumMod val="45000"/>
                <a:lumOff val="55000"/>
              </a:schemeClr>
            </a:gs>
            <a:gs pos="3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Bild 2" descr="http://www.igs-skw.de/uploads/pics/Latein_2.jp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755576" y="1988840"/>
            <a:ext cx="5760640" cy="4248472"/>
          </a:xfrm>
          <a:prstGeom prst="rect">
            <a:avLst/>
          </a:prstGeom>
          <a:noFill/>
          <a:ln>
            <a:noFill/>
          </a:ln>
          <a:effectLst>
            <a:outerShdw blurRad="50800" dist="50800" dir="5400000" algn="ctr" rotWithShape="0">
              <a:srgbClr val="000000"/>
            </a:outerShdw>
          </a:effectLst>
        </p:spPr>
      </p:pic>
      <p:sp>
        <p:nvSpPr>
          <p:cNvPr id="3" name="Textfeld 2">
            <a:extLst>
              <a:ext uri="{FF2B5EF4-FFF2-40B4-BE49-F238E27FC236}">
                <a16:creationId xmlns:a16="http://schemas.microsoft.com/office/drawing/2014/main" id="{016BECCF-3D94-425D-9DE0-6A647D1F1D33}"/>
              </a:ext>
            </a:extLst>
          </p:cNvPr>
          <p:cNvSpPr txBox="1"/>
          <p:nvPr/>
        </p:nvSpPr>
        <p:spPr>
          <a:xfrm>
            <a:off x="179512" y="79049"/>
            <a:ext cx="1428789" cy="584775"/>
          </a:xfrm>
          <a:prstGeom prst="rect">
            <a:avLst/>
          </a:prstGeom>
          <a:solidFill>
            <a:schemeClr val="accent1">
              <a:lumMod val="60000"/>
              <a:lumOff val="40000"/>
            </a:schemeClr>
          </a:solidFill>
        </p:spPr>
        <p:txBody>
          <a:bodyPr wrap="none" rtlCol="0">
            <a:spAutoFit/>
          </a:bodyPr>
          <a:lstStyle/>
          <a:p>
            <a:r>
              <a:rPr lang="de-DE" sz="3200">
                <a:solidFill>
                  <a:schemeClr val="accent2">
                    <a:lumMod val="75000"/>
                  </a:schemeClr>
                </a:solidFill>
              </a:rPr>
              <a:t>LATEIN</a:t>
            </a:r>
          </a:p>
        </p:txBody>
      </p:sp>
      <p:sp>
        <p:nvSpPr>
          <p:cNvPr id="5" name="Textfeld 4">
            <a:extLst>
              <a:ext uri="{FF2B5EF4-FFF2-40B4-BE49-F238E27FC236}">
                <a16:creationId xmlns:a16="http://schemas.microsoft.com/office/drawing/2014/main" id="{72E79DCB-1BB8-B944-88D2-3C7E1A12BB49}"/>
              </a:ext>
            </a:extLst>
          </p:cNvPr>
          <p:cNvSpPr txBox="1"/>
          <p:nvPr/>
        </p:nvSpPr>
        <p:spPr>
          <a:xfrm>
            <a:off x="755576" y="1064722"/>
            <a:ext cx="5742954" cy="523220"/>
          </a:xfrm>
          <a:prstGeom prst="rect">
            <a:avLst/>
          </a:prstGeom>
          <a:solidFill>
            <a:schemeClr val="accent2">
              <a:lumMod val="75000"/>
            </a:schemeClr>
          </a:solidFill>
        </p:spPr>
        <p:txBody>
          <a:bodyPr wrap="square" rtlCol="0">
            <a:spAutoFit/>
          </a:bodyPr>
          <a:lstStyle/>
          <a:p>
            <a:r>
              <a:rPr lang="de-DE" sz="2800" b="1">
                <a:solidFill>
                  <a:schemeClr val="bg1"/>
                </a:solidFill>
              </a:rPr>
              <a:t>Im großen, globalen Rahmen</a:t>
            </a:r>
          </a:p>
        </p:txBody>
      </p:sp>
    </p:spTree>
    <p:extLst>
      <p:ext uri="{BB962C8B-B14F-4D97-AF65-F5344CB8AC3E}">
        <p14:creationId xmlns:p14="http://schemas.microsoft.com/office/powerpoint/2010/main" val="130448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1583</Words>
  <Application>Microsoft Office PowerPoint</Application>
  <PresentationFormat>Bildschirmpräsentation (4:3)</PresentationFormat>
  <Paragraphs>123</Paragraphs>
  <Slides>36</Slides>
  <Notes>19</Notes>
  <HiddenSlides>17</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36</vt:i4>
      </vt:variant>
    </vt:vector>
  </HeadingPairs>
  <TitlesOfParts>
    <vt:vector size="44" baseType="lpstr">
      <vt:lpstr>Arial</vt:lpstr>
      <vt:lpstr>Calibri</vt:lpstr>
      <vt:lpstr>Comic Sans MS</vt:lpstr>
      <vt:lpstr>Courier New</vt:lpstr>
      <vt:lpstr>Trebuchet MS</vt:lpstr>
      <vt:lpstr>Wingdings</vt:lpstr>
      <vt:lpstr>Wingdings 3</vt:lpstr>
      <vt:lpstr>Facette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…etwas weiter entfernt</vt:lpstr>
      <vt:lpstr> Grundlagen Europas und der Neuen Welt </vt:lpstr>
      <vt:lpstr> Analysefähigkeit und              Sprachbewusstsein,   Ausdauer und Beharrlichkeit </vt:lpstr>
      <vt:lpstr>Bewusstsein für Ästhetik,   Persönlichkeitsbildung und    Wertevermittlung  </vt:lpstr>
      <vt:lpstr>PowerPoint-Präsentation</vt:lpstr>
      <vt:lpstr>PowerPoint-Präsentation</vt:lpstr>
      <vt:lpstr>Der grüne Informationsbutton führt auf den folgenden Seiten zu Erklärungen zum Text oder zu den Bildern. Wenn man ihn nicht anklickt, gelangt man sofort zur nächsten Präsentationsseite. </vt:lpstr>
      <vt:lpstr>SPQR = Senatus Populusque Romanus = Der römische Senat und das römische Volk:   findet sich z.B. unter der Aquila der Legionsfeldzeichen; findet sich auch heute noch an vielen Stellen in Rom. </vt:lpstr>
      <vt:lpstr>PowerPoint-Präsentation</vt:lpstr>
      <vt:lpstr>Motto und Zielsetzung des Faches Latein:   „Non scholae, sed vitae discimus.“ (Nicht für die Schule, sondern für das Leben lernen wir.)  (von Seneca, 1. Jh. n. Chr., Lehrer des Nero, ursprünglich als Kritik an der Schule:  „Non vitae, sed scholae discimus“ gedacht.)  Bild: Viktoria (römisch) / Nike (griechisch): Siegesgöttin mit Flügeln und Lorbeerkranz </vt:lpstr>
      <vt:lpstr>Kolosseum: Wahrzeichen Roms, berüchtigt durch seine Gladiatorenspiele; eingeweiht unter Kaiser Titus im Jahr 80 n. Chr.  Mosaik mit Gladiatoren: Kritische Auseinandersetzung mit der verbrecherischen Seite von Staatsmacht, da wir gerade aus Negativbeispielen für Gegenwart und Zukunft lernen können.  Schriftrolle: Überlieferung antiken Wissens von Naturwissenschaften über Philosophie bis hin zur Politik  Forum Romanum als zentraler Versammlungsplatz Roms. </vt:lpstr>
      <vt:lpstr>Cicero: Politiker, Anwalt, Philosoph und Autor     Caesar: Politiker, Feldherr und Autor        Augustus: erster röm. Kaiser                Ovid: Schriftsteller              Sokrates, Platon, Aristoteles:             Griechische Philosophen       Latein ist auch die Brücke zum Griechischen. </vt:lpstr>
      <vt:lpstr>Asterix: die Tiefsinnigkeit der Asterixbände erschließt sich erst dem Kenner der griechisch-römischen Quellenlage zum Volk der Kelten / Gallier (historische und kulturelle Hintergründe)  Mythologie: Hier sehen wir das Gemälde „La Nascita di Venere“ von S. Botticelli (Venus, die Schaumgeborende, wird auf Zypern an Land gespült; zu sehen sind auch die Winde) stellvertretend dafür, dass römisch-griechische Mythologie auch die Kunst und das Theater (Komödienmaske (wohl Königstochter) und Tragödienmaske (wohl der Silen, ältester Satyr im Gefolge des Bacchus) beflügeln.  Erst die Kenntnis der Inhalte ermöglicht ein Verständnis des Gemäldes.  </vt:lpstr>
      <vt:lpstr>Vulgata (lat. Übersetzung der Bibel): das Christentum hat sich die lateinische und griechische Sprache als Medium zur Tradierung seiner Inhalte gewählt  Alphabet: das lateinische Alphabet hat seinen Ursprung im Alphabet der Phönizier und gelangte über die Griechen und Etrusker nach Rom und wurde zu unserem heute verwendeten Alphabet. </vt:lpstr>
      <vt:lpstr>Die Schildkrötenformation ist vielen aus den Asterix-Erzählungen bekannt.  Sie bezeichnet eine militärisch-taktische Formation des römischen Heeres, die vor Beschuss auch von oben schützte. </vt:lpstr>
      <vt:lpstr>Bei einem Blick auf die Weltkarte ergibt sich aus den romanischen Sprachen folgendes Bild: Bei der Berücksichtigung der Tatsache, dass ca. 70% des englischen Wortschatzes (der gehobenen Sprache und der Fachsprache) aus dem Lateinischen stammen, erweiterte sich das Farbspektrum noch einmal deutlich.  Auch ohne Kenntnis der modernen romanischen Sprachen erschließen sich viele Inhalte von Texten aufgrund des lateinischen Vorwissens.  </vt:lpstr>
      <vt:lpstr>Auch im kleinen Rahmen wird Latein gesprochen. Es be-herrscht unseren Alltag, ohne dass es uns bewusst wäre… Hier Bilder von unserem Schulgelände: </vt:lpstr>
      <vt:lpstr>Altes Heerlager Xanten   - heute der archäologische Park Xanten (APX) (Ziel einer Kursfahrt in der Klasse 7!)</vt:lpstr>
      <vt:lpstr>Köln Römerturm  Alte Karte der röm. Kolonie. Bemerkenswert, dass die Römer bereits eine Brücke über den Rhein geschlagen hatten. Das ist den Deutschen erst im Jahre 1859 wieder gelungen (Vorgängerin der Hohenzollernbrücke)  Porta Nigra in Trier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Ulrich Schlabertz</dc:creator>
  <cp:lastModifiedBy>U. Schlabertz</cp:lastModifiedBy>
  <cp:revision>3</cp:revision>
  <dcterms:created xsi:type="dcterms:W3CDTF">2020-11-08T15:42:19Z</dcterms:created>
  <dcterms:modified xsi:type="dcterms:W3CDTF">2023-02-27T07:39:14Z</dcterms:modified>
</cp:coreProperties>
</file>